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2" saveSubsetFonts="1" autoCompressPictures="0">
  <p:sldMasterIdLst>
    <p:sldMasterId id="2147484072" r:id="rId1"/>
  </p:sldMasterIdLst>
  <p:notesMasterIdLst>
    <p:notesMasterId r:id="rId57"/>
  </p:notesMasterIdLst>
  <p:handoutMasterIdLst>
    <p:handoutMasterId r:id="rId58"/>
  </p:handoutMasterIdLst>
  <p:sldIdLst>
    <p:sldId id="256" r:id="rId2"/>
    <p:sldId id="257" r:id="rId3"/>
    <p:sldId id="639" r:id="rId4"/>
    <p:sldId id="262" r:id="rId5"/>
    <p:sldId id="264" r:id="rId6"/>
    <p:sldId id="265" r:id="rId7"/>
    <p:sldId id="266" r:id="rId8"/>
    <p:sldId id="267" r:id="rId9"/>
    <p:sldId id="268" r:id="rId10"/>
    <p:sldId id="269" r:id="rId11"/>
    <p:sldId id="270" r:id="rId12"/>
    <p:sldId id="271" r:id="rId13"/>
    <p:sldId id="272" r:id="rId14"/>
    <p:sldId id="597" r:id="rId15"/>
    <p:sldId id="598" r:id="rId16"/>
    <p:sldId id="599" r:id="rId17"/>
    <p:sldId id="600" r:id="rId18"/>
    <p:sldId id="638" r:id="rId19"/>
    <p:sldId id="601" r:id="rId20"/>
    <p:sldId id="618" r:id="rId21"/>
    <p:sldId id="667" r:id="rId22"/>
    <p:sldId id="641" r:id="rId23"/>
    <p:sldId id="668" r:id="rId24"/>
    <p:sldId id="274" r:id="rId25"/>
    <p:sldId id="640" r:id="rId26"/>
    <p:sldId id="646" r:id="rId27"/>
    <p:sldId id="647" r:id="rId28"/>
    <p:sldId id="648" r:id="rId29"/>
    <p:sldId id="650" r:id="rId30"/>
    <p:sldId id="649" r:id="rId31"/>
    <p:sldId id="642" r:id="rId32"/>
    <p:sldId id="651" r:id="rId33"/>
    <p:sldId id="652" r:id="rId34"/>
    <p:sldId id="654" r:id="rId35"/>
    <p:sldId id="653" r:id="rId36"/>
    <p:sldId id="643" r:id="rId37"/>
    <p:sldId id="655" r:id="rId38"/>
    <p:sldId id="656" r:id="rId39"/>
    <p:sldId id="659" r:id="rId40"/>
    <p:sldId id="660" r:id="rId41"/>
    <p:sldId id="662" r:id="rId42"/>
    <p:sldId id="657" r:id="rId43"/>
    <p:sldId id="664" r:id="rId44"/>
    <p:sldId id="663" r:id="rId45"/>
    <p:sldId id="303" r:id="rId46"/>
    <p:sldId id="306" r:id="rId47"/>
    <p:sldId id="307" r:id="rId48"/>
    <p:sldId id="308" r:id="rId49"/>
    <p:sldId id="665" r:id="rId50"/>
    <p:sldId id="632" r:id="rId51"/>
    <p:sldId id="669" r:id="rId52"/>
    <p:sldId id="670" r:id="rId53"/>
    <p:sldId id="666" r:id="rId54"/>
    <p:sldId id="273" r:id="rId55"/>
    <p:sldId id="263" r:id="rId56"/>
  </p:sldIdLst>
  <p:sldSz cx="9144000" cy="6858000" type="screen4x3"/>
  <p:notesSz cx="7099300" cy="10234613"/>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BBA"/>
    <a:srgbClr val="00FFFF"/>
    <a:srgbClr val="1A1A3F"/>
    <a:srgbClr val="3EA1C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38" autoAdjust="0"/>
    <p:restoredTop sz="95407" autoAdjust="0"/>
  </p:normalViewPr>
  <p:slideViewPr>
    <p:cSldViewPr snapToGrid="0" snapToObjects="1">
      <p:cViewPr varScale="1">
        <p:scale>
          <a:sx n="118" d="100"/>
          <a:sy n="118" d="100"/>
        </p:scale>
        <p:origin x="1840" y="192"/>
      </p:cViewPr>
      <p:guideLst>
        <p:guide orient="horz" pos="2160"/>
        <p:guide pos="2880"/>
      </p:guideLst>
    </p:cSldViewPr>
  </p:slideViewPr>
  <p:notesTextViewPr>
    <p:cViewPr>
      <p:scale>
        <a:sx n="100" d="100"/>
        <a:sy n="100" d="100"/>
      </p:scale>
      <p:origin x="0" y="0"/>
    </p:cViewPr>
  </p:notesTextViewPr>
  <p:notesViewPr>
    <p:cSldViewPr snapToGrid="0" snapToObjects="1">
      <p:cViewPr varScale="1">
        <p:scale>
          <a:sx n="48" d="100"/>
          <a:sy n="48" d="100"/>
        </p:scale>
        <p:origin x="2898"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1" Type="http://schemas.openxmlformats.org/officeDocument/2006/relationships/package" Target="../embeddings/Foglio_di_lavoro_di_Microsoft_Excel.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lang="en-GB" noProof="0"/>
            </a:pPr>
            <a:r>
              <a:rPr lang="en-GB" noProof="0" dirty="0"/>
              <a:t>Results of inspections in</a:t>
            </a:r>
            <a:r>
              <a:rPr lang="en-GB" baseline="0" noProof="0" dirty="0"/>
              <a:t> Italy</a:t>
            </a:r>
            <a:r>
              <a:rPr lang="en-GB" noProof="0" dirty="0"/>
              <a:t> (2016÷2019)
</a:t>
            </a:r>
          </a:p>
        </c:rich>
      </c:tx>
      <c:layout>
        <c:manualLayout>
          <c:xMode val="edge"/>
          <c:yMode val="edge"/>
          <c:x val="7.5785426865115441E-2"/>
          <c:y val="8.8157899049950167E-2"/>
        </c:manualLayout>
      </c:layout>
      <c:overlay val="0"/>
    </c:title>
    <c:autoTitleDeleted val="0"/>
    <c:plotArea>
      <c:layout/>
      <c:pieChart>
        <c:varyColors val="1"/>
        <c:ser>
          <c:idx val="0"/>
          <c:order val="0"/>
          <c:tx>
            <c:strRef>
              <c:f>Foglio1!$B$1</c:f>
              <c:strCache>
                <c:ptCount val="1"/>
                <c:pt idx="0">
                  <c:v>Results of inspections (2016÷2019)
</c:v>
                </c:pt>
              </c:strCache>
            </c:strRef>
          </c:tx>
          <c:spPr>
            <a:solidFill>
              <a:srgbClr val="00B050"/>
            </a:solidFill>
            <a:ln>
              <a:noFill/>
            </a:ln>
          </c:spPr>
          <c:dPt>
            <c:idx val="0"/>
            <c:bubble3D val="0"/>
            <c:spPr>
              <a:solidFill>
                <a:srgbClr val="00B0F0"/>
              </a:solidFill>
              <a:ln>
                <a:noFill/>
              </a:ln>
            </c:spPr>
            <c:extLst>
              <c:ext xmlns:c16="http://schemas.microsoft.com/office/drawing/2014/chart" uri="{C3380CC4-5D6E-409C-BE32-E72D297353CC}">
                <c16:uniqueId val="{00000000-0616-4DB2-8984-8D96E8A5ABB5}"/>
              </c:ext>
            </c:extLst>
          </c:dPt>
          <c:dPt>
            <c:idx val="1"/>
            <c:bubble3D val="0"/>
            <c:spPr>
              <a:solidFill>
                <a:srgbClr val="FFC000"/>
              </a:solidFill>
              <a:ln>
                <a:noFill/>
              </a:ln>
            </c:spPr>
            <c:extLst>
              <c:ext xmlns:c16="http://schemas.microsoft.com/office/drawing/2014/chart" uri="{C3380CC4-5D6E-409C-BE32-E72D297353CC}">
                <c16:uniqueId val="{00000001-0616-4DB2-8984-8D96E8A5ABB5}"/>
              </c:ext>
            </c:extLst>
          </c:dPt>
          <c:dPt>
            <c:idx val="2"/>
            <c:bubble3D val="0"/>
            <c:extLst>
              <c:ext xmlns:c16="http://schemas.microsoft.com/office/drawing/2014/chart" uri="{C3380CC4-5D6E-409C-BE32-E72D297353CC}">
                <c16:uniqueId val="{00000002-0616-4DB2-8984-8D96E8A5ABB5}"/>
              </c:ext>
            </c:extLst>
          </c:dPt>
          <c:dLbls>
            <c:dLbl>
              <c:idx val="0"/>
              <c:layout>
                <c:manualLayout>
                  <c:x val="-6.6900970947766591E-2"/>
                  <c:y val="0.13383880794786265"/>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0-0616-4DB2-8984-8D96E8A5ABB5}"/>
                </c:ext>
              </c:extLst>
            </c:dLbl>
            <c:dLbl>
              <c:idx val="1"/>
              <c:layout>
                <c:manualLayout>
                  <c:x val="-6.749881554172274E-2"/>
                  <c:y val="-1.0414085673203758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0616-4DB2-8984-8D96E8A5ABB5}"/>
                </c:ext>
              </c:extLst>
            </c:dLbl>
            <c:dLbl>
              <c:idx val="2"/>
              <c:layout>
                <c:manualLayout>
                  <c:x val="0.10165736965248719"/>
                  <c:y val="-0.1392356833558002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2-0616-4DB2-8984-8D96E8A5ABB5}"/>
                </c:ext>
              </c:extLst>
            </c:dLbl>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Foglio1!$A$2:$A$4</c:f>
              <c:strCache>
                <c:ptCount val="3"/>
                <c:pt idx="0">
                  <c:v>23% Organisation &amp; Personnel - Competency</c:v>
                </c:pt>
                <c:pt idx="1">
                  <c:v>7% Risk assessment - Lack in detail</c:v>
                </c:pt>
                <c:pt idx="2">
                  <c:v>70% Operation</c:v>
                </c:pt>
              </c:strCache>
            </c:strRef>
          </c:cat>
          <c:val>
            <c:numRef>
              <c:f>Foglio1!$B$2:$B$4</c:f>
              <c:numCache>
                <c:formatCode>0%</c:formatCode>
                <c:ptCount val="3"/>
                <c:pt idx="0">
                  <c:v>0.23</c:v>
                </c:pt>
                <c:pt idx="1">
                  <c:v>7.0000000000000007E-2</c:v>
                </c:pt>
                <c:pt idx="2">
                  <c:v>0.7</c:v>
                </c:pt>
              </c:numCache>
            </c:numRef>
          </c:val>
          <c:extLst>
            <c:ext xmlns:c16="http://schemas.microsoft.com/office/drawing/2014/chart" uri="{C3380CC4-5D6E-409C-BE32-E72D297353CC}">
              <c16:uniqueId val="{00000003-0616-4DB2-8984-8D96E8A5ABB5}"/>
            </c:ext>
          </c:extLst>
        </c:ser>
        <c:dLbls>
          <c:showLegendKey val="0"/>
          <c:showVal val="0"/>
          <c:showCatName val="0"/>
          <c:showSerName val="0"/>
          <c:showPercent val="1"/>
          <c:showBubbleSize val="0"/>
          <c:showLeaderLines val="1"/>
        </c:dLbls>
        <c:firstSliceAng val="0"/>
      </c:pieChart>
    </c:plotArea>
    <c:legend>
      <c:legendPos val="r"/>
      <c:layout>
        <c:manualLayout>
          <c:xMode val="edge"/>
          <c:yMode val="edge"/>
          <c:x val="0.49728899085481637"/>
          <c:y val="0.19504472393677852"/>
          <c:w val="0.44783606768427403"/>
          <c:h val="0.61394649478832941"/>
        </c:manualLayout>
      </c:layout>
      <c:overlay val="0"/>
      <c:txPr>
        <a:bodyPr/>
        <a:lstStyle/>
        <a:p>
          <a:pPr>
            <a:defRPr sz="1600">
              <a:latin typeface="Oswald Regular" panose="02000503000000000000"/>
            </a:defRPr>
          </a:pPr>
          <a:endParaRPr lang="it-IT"/>
        </a:p>
      </c:txPr>
    </c:legend>
    <c:plotVisOnly val="1"/>
    <c:dispBlanksAs val="gap"/>
    <c:showDLblsOverMax val="0"/>
  </c:chart>
  <c:txPr>
    <a:bodyPr/>
    <a:lstStyle/>
    <a:p>
      <a:pPr>
        <a:defRPr sz="1800"/>
      </a:pPr>
      <a:endParaRPr lang="it-IT"/>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6D738E-6880-421F-8058-4DFDCB23922F}" type="doc">
      <dgm:prSet loTypeId="urn:microsoft.com/office/officeart/2005/8/layout/arrow2" loCatId="process" qsTypeId="urn:microsoft.com/office/officeart/2005/8/quickstyle/simple5" qsCatId="simple" csTypeId="urn:microsoft.com/office/officeart/2005/8/colors/accent1_2" csCatId="accent1" phldr="1"/>
      <dgm:spPr/>
    </dgm:pt>
    <dgm:pt modelId="{40B53B43-6138-469B-A6D1-C21333C32F4C}">
      <dgm:prSet phldrT="[Testo]" custT="1"/>
      <dgm:spPr/>
      <dgm:t>
        <a:bodyPr/>
        <a:lstStyle/>
        <a:p>
          <a:pPr algn="l"/>
          <a:r>
            <a:rPr lang="en-US" sz="1200" dirty="0">
              <a:latin typeface="Oswald Regular" panose="02000503000000000000"/>
            </a:rPr>
            <a:t>Risk identification</a:t>
          </a:r>
          <a:endParaRPr lang="it-IT" sz="1200" dirty="0">
            <a:latin typeface="Oswald Regular" panose="02000503000000000000"/>
          </a:endParaRPr>
        </a:p>
      </dgm:t>
    </dgm:pt>
    <dgm:pt modelId="{AA4BBB98-9097-4D29-BAF4-9A280FD84AC6}" type="parTrans" cxnId="{06A9700C-BC27-4581-8843-857456D27A04}">
      <dgm:prSet/>
      <dgm:spPr/>
      <dgm:t>
        <a:bodyPr/>
        <a:lstStyle/>
        <a:p>
          <a:endParaRPr lang="it-IT" sz="1800"/>
        </a:p>
      </dgm:t>
    </dgm:pt>
    <dgm:pt modelId="{71234CE1-1CB3-4826-965A-279F22DD4DFD}" type="sibTrans" cxnId="{06A9700C-BC27-4581-8843-857456D27A04}">
      <dgm:prSet/>
      <dgm:spPr/>
      <dgm:t>
        <a:bodyPr/>
        <a:lstStyle/>
        <a:p>
          <a:endParaRPr lang="it-IT" sz="1800"/>
        </a:p>
      </dgm:t>
    </dgm:pt>
    <dgm:pt modelId="{AC96CD84-4E8B-4DBC-B8D5-5B2B14C6805A}">
      <dgm:prSet phldrT="[Testo]" custT="1"/>
      <dgm:spPr/>
      <dgm:t>
        <a:bodyPr/>
        <a:lstStyle/>
        <a:p>
          <a:pPr algn="l"/>
          <a:r>
            <a:rPr lang="en-US" sz="1200" dirty="0">
              <a:latin typeface="Oswald Regular" panose="02000503000000000000"/>
            </a:rPr>
            <a:t>Risk classification</a:t>
          </a:r>
          <a:endParaRPr lang="it-IT" sz="1200" dirty="0">
            <a:latin typeface="Oswald Regular" panose="02000503000000000000"/>
          </a:endParaRPr>
        </a:p>
      </dgm:t>
    </dgm:pt>
    <dgm:pt modelId="{DC4EAB5F-05CE-4F6B-AC6B-86B6C5A6EFB8}" type="parTrans" cxnId="{329AB69A-5FF6-420E-AA47-078EC95D38E8}">
      <dgm:prSet/>
      <dgm:spPr/>
      <dgm:t>
        <a:bodyPr/>
        <a:lstStyle/>
        <a:p>
          <a:endParaRPr lang="it-IT" sz="1800"/>
        </a:p>
      </dgm:t>
    </dgm:pt>
    <dgm:pt modelId="{3CE4A1D8-B730-418B-B074-F64D8B31AD2C}" type="sibTrans" cxnId="{329AB69A-5FF6-420E-AA47-078EC95D38E8}">
      <dgm:prSet/>
      <dgm:spPr/>
      <dgm:t>
        <a:bodyPr/>
        <a:lstStyle/>
        <a:p>
          <a:endParaRPr lang="it-IT" sz="1800"/>
        </a:p>
      </dgm:t>
    </dgm:pt>
    <dgm:pt modelId="{0DF824BF-3430-4D6E-BE3F-B355948B3387}">
      <dgm:prSet phldrT="[Testo]" custT="1"/>
      <dgm:spPr/>
      <dgm:t>
        <a:bodyPr/>
        <a:lstStyle/>
        <a:p>
          <a:pPr algn="l"/>
          <a:r>
            <a:rPr lang="en-US" sz="1200" dirty="0">
              <a:latin typeface="Oswald Regular" panose="02000503000000000000"/>
            </a:rPr>
            <a:t>Risk mitigation</a:t>
          </a:r>
          <a:endParaRPr lang="it-IT" sz="1200" dirty="0">
            <a:latin typeface="Oswald Regular" panose="02000503000000000000"/>
          </a:endParaRPr>
        </a:p>
      </dgm:t>
    </dgm:pt>
    <dgm:pt modelId="{33729E5C-D911-4FC4-85AF-32538E1604EE}" type="parTrans" cxnId="{DA009754-3A1E-4C6C-9A11-C034D5C119CC}">
      <dgm:prSet/>
      <dgm:spPr/>
      <dgm:t>
        <a:bodyPr/>
        <a:lstStyle/>
        <a:p>
          <a:endParaRPr lang="it-IT" sz="1800"/>
        </a:p>
      </dgm:t>
    </dgm:pt>
    <dgm:pt modelId="{90F4DE90-13FB-4E0D-9403-0B2321318D1E}" type="sibTrans" cxnId="{DA009754-3A1E-4C6C-9A11-C034D5C119CC}">
      <dgm:prSet/>
      <dgm:spPr/>
      <dgm:t>
        <a:bodyPr/>
        <a:lstStyle/>
        <a:p>
          <a:endParaRPr lang="it-IT" sz="1800"/>
        </a:p>
      </dgm:t>
    </dgm:pt>
    <dgm:pt modelId="{EB1A6F37-EEFD-41EB-A848-EF1AE33BC9E1}">
      <dgm:prSet phldrT="[Testo]" custT="1"/>
      <dgm:spPr/>
      <dgm:t>
        <a:bodyPr/>
        <a:lstStyle/>
        <a:p>
          <a:pPr algn="l"/>
          <a:r>
            <a:rPr lang="en-US" sz="1200" dirty="0">
              <a:latin typeface="Oswald Regular" panose="02000503000000000000"/>
            </a:rPr>
            <a:t>Periodic risk monitoring and review</a:t>
          </a:r>
          <a:endParaRPr lang="it-IT" sz="1200" dirty="0">
            <a:latin typeface="Oswald Regular" panose="02000503000000000000"/>
          </a:endParaRPr>
        </a:p>
      </dgm:t>
    </dgm:pt>
    <dgm:pt modelId="{C0870B63-AC41-4428-99FE-719D3B6D135E}" type="parTrans" cxnId="{23E90C12-7D32-4F7C-B496-09162447AD35}">
      <dgm:prSet/>
      <dgm:spPr/>
      <dgm:t>
        <a:bodyPr/>
        <a:lstStyle/>
        <a:p>
          <a:endParaRPr lang="it-IT" sz="1800"/>
        </a:p>
      </dgm:t>
    </dgm:pt>
    <dgm:pt modelId="{6406FF06-1DF9-4459-9A6A-6A01D44ACD0F}" type="sibTrans" cxnId="{23E90C12-7D32-4F7C-B496-09162447AD35}">
      <dgm:prSet/>
      <dgm:spPr/>
      <dgm:t>
        <a:bodyPr/>
        <a:lstStyle/>
        <a:p>
          <a:endParaRPr lang="it-IT" sz="1800"/>
        </a:p>
      </dgm:t>
    </dgm:pt>
    <dgm:pt modelId="{B10F046F-2C61-4B5F-A592-8108D6C69541}" type="pres">
      <dgm:prSet presAssocID="{DB6D738E-6880-421F-8058-4DFDCB23922F}" presName="arrowDiagram" presStyleCnt="0">
        <dgm:presLayoutVars>
          <dgm:chMax val="5"/>
          <dgm:dir/>
          <dgm:resizeHandles val="exact"/>
        </dgm:presLayoutVars>
      </dgm:prSet>
      <dgm:spPr/>
    </dgm:pt>
    <dgm:pt modelId="{49708B38-2385-4F14-AD54-1A1A7E009447}" type="pres">
      <dgm:prSet presAssocID="{DB6D738E-6880-421F-8058-4DFDCB23922F}" presName="arrow" presStyleLbl="bgShp" presStyleIdx="0" presStyleCnt="1" custScaleX="154544" custLinFactNeighborX="-9160" custLinFactNeighborY="1175"/>
      <dgm:spPr/>
    </dgm:pt>
    <dgm:pt modelId="{8EFE6AB3-7214-49BC-83D3-94C816D113D4}" type="pres">
      <dgm:prSet presAssocID="{DB6D738E-6880-421F-8058-4DFDCB23922F}" presName="arrowDiagram4" presStyleCnt="0"/>
      <dgm:spPr/>
    </dgm:pt>
    <dgm:pt modelId="{07DE9627-1D7B-4DB2-9948-C2F36B79D072}" type="pres">
      <dgm:prSet presAssocID="{40B53B43-6138-469B-A6D1-C21333C32F4C}" presName="bullet4a" presStyleLbl="node1" presStyleIdx="0" presStyleCnt="4" custLinFactX="-408118" custLinFactNeighborX="-500000"/>
      <dgm:spPr>
        <a:gradFill rotWithShape="0">
          <a:gsLst>
            <a:gs pos="0">
              <a:scrgbClr r="0" g="0" b="0">
                <a:satMod val="103000"/>
                <a:lumMod val="102000"/>
                <a:tint val="94000"/>
              </a:scrgbClr>
            </a:gs>
            <a:gs pos="0">
              <a:srgbClr val="4080C2"/>
            </a:gs>
            <a:gs pos="100000">
              <a:srgbClr val="2E287B"/>
            </a:gs>
          </a:gsLst>
          <a:lin ang="19200000" scaled="0"/>
        </a:gradFill>
      </dgm:spPr>
    </dgm:pt>
    <dgm:pt modelId="{F1251705-A6C0-44DE-A29E-CB33C12472C5}" type="pres">
      <dgm:prSet presAssocID="{40B53B43-6138-469B-A6D1-C21333C32F4C}" presName="textBox4a" presStyleLbl="revTx" presStyleIdx="0" presStyleCnt="4" custScaleX="363919" custScaleY="66753" custLinFactNeighborX="20543" custLinFactNeighborY="-32679">
        <dgm:presLayoutVars>
          <dgm:bulletEnabled val="1"/>
        </dgm:presLayoutVars>
      </dgm:prSet>
      <dgm:spPr/>
    </dgm:pt>
    <dgm:pt modelId="{E94B9EC4-560E-40E9-8DBB-0FED67B08C2C}" type="pres">
      <dgm:prSet presAssocID="{AC96CD84-4E8B-4DBC-B8D5-5B2B14C6805A}" presName="bullet4b" presStyleLbl="node1" presStyleIdx="1" presStyleCnt="4"/>
      <dgm:spPr/>
    </dgm:pt>
    <dgm:pt modelId="{AF477541-D5AC-4A49-A62C-702EA4131345}" type="pres">
      <dgm:prSet presAssocID="{AC96CD84-4E8B-4DBC-B8D5-5B2B14C6805A}" presName="textBox4b" presStyleLbl="revTx" presStyleIdx="1" presStyleCnt="4" custScaleX="143345" custLinFactNeighborX="32455" custLinFactNeighborY="11341">
        <dgm:presLayoutVars>
          <dgm:bulletEnabled val="1"/>
        </dgm:presLayoutVars>
      </dgm:prSet>
      <dgm:spPr/>
    </dgm:pt>
    <dgm:pt modelId="{C9550C93-9CDB-4843-A41C-ADCA711BEEB2}" type="pres">
      <dgm:prSet presAssocID="{0DF824BF-3430-4D6E-BE3F-B355948B3387}" presName="bullet4c" presStyleLbl="node1" presStyleIdx="2" presStyleCnt="4"/>
      <dgm:spPr/>
    </dgm:pt>
    <dgm:pt modelId="{A2328CA9-FCFB-46DB-9AE3-B1D334F5190C}" type="pres">
      <dgm:prSet presAssocID="{0DF824BF-3430-4D6E-BE3F-B355948B3387}" presName="textBox4c" presStyleLbl="revTx" presStyleIdx="2" presStyleCnt="4" custScaleX="137772" custScaleY="86439" custLinFactNeighborX="49216" custLinFactNeighborY="3977">
        <dgm:presLayoutVars>
          <dgm:bulletEnabled val="1"/>
        </dgm:presLayoutVars>
      </dgm:prSet>
      <dgm:spPr/>
    </dgm:pt>
    <dgm:pt modelId="{FC66D956-C38E-4BBA-B5D5-B1370E551FA4}" type="pres">
      <dgm:prSet presAssocID="{EB1A6F37-EEFD-41EB-A848-EF1AE33BC9E1}" presName="bullet4d" presStyleLbl="node1" presStyleIdx="3" presStyleCnt="4"/>
      <dgm:spPr/>
    </dgm:pt>
    <dgm:pt modelId="{EE21347A-9637-404E-A292-FDFBB0F13FA3}" type="pres">
      <dgm:prSet presAssocID="{EB1A6F37-EEFD-41EB-A848-EF1AE33BC9E1}" presName="textBox4d" presStyleLbl="revTx" presStyleIdx="3" presStyleCnt="4" custScaleX="245152" custLinFactNeighborX="82280" custLinFactNeighborY="-7884">
        <dgm:presLayoutVars>
          <dgm:bulletEnabled val="1"/>
        </dgm:presLayoutVars>
      </dgm:prSet>
      <dgm:spPr/>
    </dgm:pt>
  </dgm:ptLst>
  <dgm:cxnLst>
    <dgm:cxn modelId="{06A9700C-BC27-4581-8843-857456D27A04}" srcId="{DB6D738E-6880-421F-8058-4DFDCB23922F}" destId="{40B53B43-6138-469B-A6D1-C21333C32F4C}" srcOrd="0" destOrd="0" parTransId="{AA4BBB98-9097-4D29-BAF4-9A280FD84AC6}" sibTransId="{71234CE1-1CB3-4826-965A-279F22DD4DFD}"/>
    <dgm:cxn modelId="{23E90C12-7D32-4F7C-B496-09162447AD35}" srcId="{DB6D738E-6880-421F-8058-4DFDCB23922F}" destId="{EB1A6F37-EEFD-41EB-A848-EF1AE33BC9E1}" srcOrd="3" destOrd="0" parTransId="{C0870B63-AC41-4428-99FE-719D3B6D135E}" sibTransId="{6406FF06-1DF9-4459-9A6A-6A01D44ACD0F}"/>
    <dgm:cxn modelId="{DA009754-3A1E-4C6C-9A11-C034D5C119CC}" srcId="{DB6D738E-6880-421F-8058-4DFDCB23922F}" destId="{0DF824BF-3430-4D6E-BE3F-B355948B3387}" srcOrd="2" destOrd="0" parTransId="{33729E5C-D911-4FC4-85AF-32538E1604EE}" sibTransId="{90F4DE90-13FB-4E0D-9403-0B2321318D1E}"/>
    <dgm:cxn modelId="{AF31A56D-43BC-487A-B938-150AC2561C0E}" type="presOf" srcId="{EB1A6F37-EEFD-41EB-A848-EF1AE33BC9E1}" destId="{EE21347A-9637-404E-A292-FDFBB0F13FA3}" srcOrd="0" destOrd="0" presId="urn:microsoft.com/office/officeart/2005/8/layout/arrow2"/>
    <dgm:cxn modelId="{AB9ABC79-9D6F-4F1A-BB11-DA4423060E4A}" type="presOf" srcId="{40B53B43-6138-469B-A6D1-C21333C32F4C}" destId="{F1251705-A6C0-44DE-A29E-CB33C12472C5}" srcOrd="0" destOrd="0" presId="urn:microsoft.com/office/officeart/2005/8/layout/arrow2"/>
    <dgm:cxn modelId="{329AB69A-5FF6-420E-AA47-078EC95D38E8}" srcId="{DB6D738E-6880-421F-8058-4DFDCB23922F}" destId="{AC96CD84-4E8B-4DBC-B8D5-5B2B14C6805A}" srcOrd="1" destOrd="0" parTransId="{DC4EAB5F-05CE-4F6B-AC6B-86B6C5A6EFB8}" sibTransId="{3CE4A1D8-B730-418B-B074-F64D8B31AD2C}"/>
    <dgm:cxn modelId="{0A3467EC-068E-4A41-8487-1B6BBBF6B146}" type="presOf" srcId="{AC96CD84-4E8B-4DBC-B8D5-5B2B14C6805A}" destId="{AF477541-D5AC-4A49-A62C-702EA4131345}" srcOrd="0" destOrd="0" presId="urn:microsoft.com/office/officeart/2005/8/layout/arrow2"/>
    <dgm:cxn modelId="{B4ABBDF9-F26F-4D10-AD41-B14200D4CC1A}" type="presOf" srcId="{DB6D738E-6880-421F-8058-4DFDCB23922F}" destId="{B10F046F-2C61-4B5F-A592-8108D6C69541}" srcOrd="0" destOrd="0" presId="urn:microsoft.com/office/officeart/2005/8/layout/arrow2"/>
    <dgm:cxn modelId="{31E1EFFC-A89B-4318-B50A-E57C39689002}" type="presOf" srcId="{0DF824BF-3430-4D6E-BE3F-B355948B3387}" destId="{A2328CA9-FCFB-46DB-9AE3-B1D334F5190C}" srcOrd="0" destOrd="0" presId="urn:microsoft.com/office/officeart/2005/8/layout/arrow2"/>
    <dgm:cxn modelId="{E85356F6-F3A4-4DF3-BA4E-AC3A112B8B07}" type="presParOf" srcId="{B10F046F-2C61-4B5F-A592-8108D6C69541}" destId="{49708B38-2385-4F14-AD54-1A1A7E009447}" srcOrd="0" destOrd="0" presId="urn:microsoft.com/office/officeart/2005/8/layout/arrow2"/>
    <dgm:cxn modelId="{F72D65DA-F695-4C0B-8D9A-A2E9B562853F}" type="presParOf" srcId="{B10F046F-2C61-4B5F-A592-8108D6C69541}" destId="{8EFE6AB3-7214-49BC-83D3-94C816D113D4}" srcOrd="1" destOrd="0" presId="urn:microsoft.com/office/officeart/2005/8/layout/arrow2"/>
    <dgm:cxn modelId="{B5978198-2F3E-4C7B-BAFC-B9C781BCDE8E}" type="presParOf" srcId="{8EFE6AB3-7214-49BC-83D3-94C816D113D4}" destId="{07DE9627-1D7B-4DB2-9948-C2F36B79D072}" srcOrd="0" destOrd="0" presId="urn:microsoft.com/office/officeart/2005/8/layout/arrow2"/>
    <dgm:cxn modelId="{FD149580-FDF0-4CA7-8438-815340C5726F}" type="presParOf" srcId="{8EFE6AB3-7214-49BC-83D3-94C816D113D4}" destId="{F1251705-A6C0-44DE-A29E-CB33C12472C5}" srcOrd="1" destOrd="0" presId="urn:microsoft.com/office/officeart/2005/8/layout/arrow2"/>
    <dgm:cxn modelId="{C663842D-771C-49AF-AA19-F04D4EB5A8A5}" type="presParOf" srcId="{8EFE6AB3-7214-49BC-83D3-94C816D113D4}" destId="{E94B9EC4-560E-40E9-8DBB-0FED67B08C2C}" srcOrd="2" destOrd="0" presId="urn:microsoft.com/office/officeart/2005/8/layout/arrow2"/>
    <dgm:cxn modelId="{A2786601-E800-4EC6-AEE8-24D77BB53849}" type="presParOf" srcId="{8EFE6AB3-7214-49BC-83D3-94C816D113D4}" destId="{AF477541-D5AC-4A49-A62C-702EA4131345}" srcOrd="3" destOrd="0" presId="urn:microsoft.com/office/officeart/2005/8/layout/arrow2"/>
    <dgm:cxn modelId="{5FB4E66D-ADA7-49F8-AF93-08BF15FC87DE}" type="presParOf" srcId="{8EFE6AB3-7214-49BC-83D3-94C816D113D4}" destId="{C9550C93-9CDB-4843-A41C-ADCA711BEEB2}" srcOrd="4" destOrd="0" presId="urn:microsoft.com/office/officeart/2005/8/layout/arrow2"/>
    <dgm:cxn modelId="{2D458427-2C35-49C0-B2BA-8F553804665C}" type="presParOf" srcId="{8EFE6AB3-7214-49BC-83D3-94C816D113D4}" destId="{A2328CA9-FCFB-46DB-9AE3-B1D334F5190C}" srcOrd="5" destOrd="0" presId="urn:microsoft.com/office/officeart/2005/8/layout/arrow2"/>
    <dgm:cxn modelId="{9AF541A3-C6D7-4A61-8B30-1C77B1FDBEF5}" type="presParOf" srcId="{8EFE6AB3-7214-49BC-83D3-94C816D113D4}" destId="{FC66D956-C38E-4BBA-B5D5-B1370E551FA4}" srcOrd="6" destOrd="0" presId="urn:microsoft.com/office/officeart/2005/8/layout/arrow2"/>
    <dgm:cxn modelId="{18C7E5F5-E4BB-4096-96A7-04016A17F47B}" type="presParOf" srcId="{8EFE6AB3-7214-49BC-83D3-94C816D113D4}" destId="{EE21347A-9637-404E-A292-FDFBB0F13FA3}" srcOrd="7" destOrd="0" presId="urn:microsoft.com/office/officeart/2005/8/layout/arrow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708B38-2385-4F14-AD54-1A1A7E009447}">
      <dsp:nvSpPr>
        <dsp:cNvPr id="0" name=""/>
        <dsp:cNvSpPr/>
      </dsp:nvSpPr>
      <dsp:spPr>
        <a:xfrm>
          <a:off x="0" y="0"/>
          <a:ext cx="4027881" cy="1628938"/>
        </a:xfrm>
        <a:prstGeom prst="swooshArrow">
          <a:avLst>
            <a:gd name="adj1" fmla="val 25000"/>
            <a:gd name="adj2" fmla="val 25000"/>
          </a:avLst>
        </a:prstGeom>
        <a:solidFill>
          <a:schemeClr val="accent1">
            <a:tint val="40000"/>
            <a:hueOff val="0"/>
            <a:satOff val="0"/>
            <a:lumOff val="0"/>
            <a:alphaOff val="0"/>
          </a:schemeClr>
        </a:solidFill>
        <a:ln>
          <a:noFill/>
        </a:ln>
        <a:effectLst>
          <a:outerShdw blurRad="38100" dist="25400" dir="6600000" sx="101000" sy="101000" rotWithShape="0">
            <a:srgbClr val="000000">
              <a:alpha val="75000"/>
            </a:srgbClr>
          </a:outerShdw>
        </a:effectLst>
      </dsp:spPr>
      <dsp:style>
        <a:lnRef idx="0">
          <a:scrgbClr r="0" g="0" b="0"/>
        </a:lnRef>
        <a:fillRef idx="1">
          <a:scrgbClr r="0" g="0" b="0"/>
        </a:fillRef>
        <a:effectRef idx="2">
          <a:scrgbClr r="0" g="0" b="0"/>
        </a:effectRef>
        <a:fontRef idx="minor"/>
      </dsp:style>
    </dsp:sp>
    <dsp:sp modelId="{07DE9627-1D7B-4DB2-9948-C2F36B79D072}">
      <dsp:nvSpPr>
        <dsp:cNvPr id="0" name=""/>
        <dsp:cNvSpPr/>
      </dsp:nvSpPr>
      <dsp:spPr>
        <a:xfrm>
          <a:off x="490108" y="1211278"/>
          <a:ext cx="59944" cy="59944"/>
        </a:xfrm>
        <a:prstGeom prst="ellipse">
          <a:avLst/>
        </a:prstGeom>
        <a:gradFill rotWithShape="0">
          <a:gsLst>
            <a:gs pos="0">
              <a:scrgbClr r="0" g="0" b="0">
                <a:satMod val="103000"/>
                <a:lumMod val="102000"/>
                <a:tint val="94000"/>
              </a:scrgbClr>
            </a:gs>
            <a:gs pos="0">
              <a:srgbClr val="4080C2"/>
            </a:gs>
            <a:gs pos="100000">
              <a:srgbClr val="2E287B"/>
            </a:gs>
          </a:gsLst>
          <a:lin ang="19200000" scaled="0"/>
        </a:gradFill>
        <a:ln>
          <a:noFill/>
        </a:ln>
        <a:effectLst>
          <a:outerShdw blurRad="50800" dir="5400000" sx="105000" sy="105000" algn="ctr" rotWithShape="0">
            <a:srgbClr val="000000">
              <a:alpha val="40000"/>
            </a:srgbClr>
          </a:outerShdw>
        </a:effectLst>
        <a:scene3d>
          <a:camera prst="orthographicFront">
            <a:rot lat="0" lon="0" rev="0"/>
          </a:camera>
          <a:lightRig rig="balanced" dir="t">
            <a:rot lat="0" lon="0" rev="4800000"/>
          </a:lightRig>
        </a:scene3d>
        <a:sp3d prstMaterial="matte">
          <a:bevelT w="63500" h="50800" prst="angle"/>
        </a:sp3d>
      </dsp:spPr>
      <dsp:style>
        <a:lnRef idx="0">
          <a:scrgbClr r="0" g="0" b="0"/>
        </a:lnRef>
        <a:fillRef idx="3">
          <a:scrgbClr r="0" g="0" b="0"/>
        </a:fillRef>
        <a:effectRef idx="3">
          <a:scrgbClr r="0" g="0" b="0"/>
        </a:effectRef>
        <a:fontRef idx="minor">
          <a:schemeClr val="lt1"/>
        </a:fontRef>
      </dsp:style>
    </dsp:sp>
    <dsp:sp modelId="{F1251705-A6C0-44DE-A29E-CB33C12472C5}">
      <dsp:nvSpPr>
        <dsp:cNvPr id="0" name=""/>
        <dsp:cNvSpPr/>
      </dsp:nvSpPr>
      <dsp:spPr>
        <a:xfrm>
          <a:off x="567893" y="1179005"/>
          <a:ext cx="1621904" cy="2587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764" tIns="0" rIns="0" bIns="0" numCol="1" spcCol="1270" anchor="t" anchorCtr="0">
          <a:noAutofit/>
        </a:bodyPr>
        <a:lstStyle/>
        <a:p>
          <a:pPr marL="0" lvl="0" indent="0" algn="l" defTabSz="533400">
            <a:lnSpc>
              <a:spcPct val="90000"/>
            </a:lnSpc>
            <a:spcBef>
              <a:spcPct val="0"/>
            </a:spcBef>
            <a:spcAft>
              <a:spcPct val="35000"/>
            </a:spcAft>
            <a:buNone/>
          </a:pPr>
          <a:r>
            <a:rPr lang="en-US" sz="1200" kern="1200" dirty="0">
              <a:latin typeface="Oswald Regular" panose="02000503000000000000"/>
            </a:rPr>
            <a:t>Risk identification</a:t>
          </a:r>
          <a:endParaRPr lang="it-IT" sz="1200" kern="1200" dirty="0">
            <a:latin typeface="Oswald Regular" panose="02000503000000000000"/>
          </a:endParaRPr>
        </a:p>
      </dsp:txBody>
      <dsp:txXfrm>
        <a:off x="567893" y="1179005"/>
        <a:ext cx="1621904" cy="258792"/>
      </dsp:txXfrm>
    </dsp:sp>
    <dsp:sp modelId="{E94B9EC4-560E-40E9-8DBB-0FED67B08C2C}">
      <dsp:nvSpPr>
        <dsp:cNvPr id="0" name=""/>
        <dsp:cNvSpPr/>
      </dsp:nvSpPr>
      <dsp:spPr>
        <a:xfrm>
          <a:off x="1458003" y="832387"/>
          <a:ext cx="104252" cy="104252"/>
        </a:xfrm>
        <a:prstGeom prst="ellipse">
          <a:avLst/>
        </a:prstGeom>
        <a:gradFill rotWithShape="0">
          <a:gsLst>
            <a:gs pos="0">
              <a:schemeClr val="accent1">
                <a:hueOff val="0"/>
                <a:satOff val="0"/>
                <a:lumOff val="0"/>
                <a:alphaOff val="0"/>
                <a:tint val="95000"/>
                <a:shade val="70000"/>
                <a:satMod val="150000"/>
              </a:schemeClr>
            </a:gs>
            <a:gs pos="100000">
              <a:schemeClr val="accent1">
                <a:hueOff val="0"/>
                <a:satOff val="0"/>
                <a:lumOff val="0"/>
                <a:alphaOff val="0"/>
                <a:tint val="100000"/>
                <a:shade val="100000"/>
                <a:satMod val="150000"/>
              </a:schemeClr>
            </a:gs>
          </a:gsLst>
          <a:lin ang="16200000" scaled="0"/>
        </a:gradFill>
        <a:ln>
          <a:noFill/>
        </a:ln>
        <a:effectLst>
          <a:outerShdw blurRad="50800" dir="5400000" sx="105000" sy="105000" algn="ctr" rotWithShape="0">
            <a:srgbClr val="000000">
              <a:alpha val="40000"/>
            </a:srgbClr>
          </a:outerShdw>
        </a:effectLst>
        <a:scene3d>
          <a:camera prst="orthographicFront">
            <a:rot lat="0" lon="0" rev="0"/>
          </a:camera>
          <a:lightRig rig="balanced" dir="t">
            <a:rot lat="0" lon="0" rev="4800000"/>
          </a:lightRig>
        </a:scene3d>
        <a:sp3d prstMaterial="matte">
          <a:bevelT w="63500" h="50800" prst="angle"/>
        </a:sp3d>
      </dsp:spPr>
      <dsp:style>
        <a:lnRef idx="0">
          <a:scrgbClr r="0" g="0" b="0"/>
        </a:lnRef>
        <a:fillRef idx="3">
          <a:scrgbClr r="0" g="0" b="0"/>
        </a:fillRef>
        <a:effectRef idx="3">
          <a:scrgbClr r="0" g="0" b="0"/>
        </a:effectRef>
        <a:fontRef idx="minor">
          <a:schemeClr val="lt1"/>
        </a:fontRef>
      </dsp:style>
    </dsp:sp>
    <dsp:sp modelId="{AF477541-D5AC-4A49-A62C-702EA4131345}">
      <dsp:nvSpPr>
        <dsp:cNvPr id="0" name=""/>
        <dsp:cNvSpPr/>
      </dsp:nvSpPr>
      <dsp:spPr>
        <a:xfrm>
          <a:off x="1569144" y="884513"/>
          <a:ext cx="784560" cy="7444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41" tIns="0" rIns="0" bIns="0" numCol="1" spcCol="1270" anchor="t" anchorCtr="0">
          <a:noAutofit/>
        </a:bodyPr>
        <a:lstStyle/>
        <a:p>
          <a:pPr marL="0" lvl="0" indent="0" algn="l" defTabSz="533400">
            <a:lnSpc>
              <a:spcPct val="90000"/>
            </a:lnSpc>
            <a:spcBef>
              <a:spcPct val="0"/>
            </a:spcBef>
            <a:spcAft>
              <a:spcPct val="35000"/>
            </a:spcAft>
            <a:buNone/>
          </a:pPr>
          <a:r>
            <a:rPr lang="en-US" sz="1200" kern="1200" dirty="0">
              <a:latin typeface="Oswald Regular" panose="02000503000000000000"/>
            </a:rPr>
            <a:t>Risk classification</a:t>
          </a:r>
          <a:endParaRPr lang="it-IT" sz="1200" kern="1200" dirty="0">
            <a:latin typeface="Oswald Regular" panose="02000503000000000000"/>
          </a:endParaRPr>
        </a:p>
      </dsp:txBody>
      <dsp:txXfrm>
        <a:off x="1569144" y="884513"/>
        <a:ext cx="784560" cy="744424"/>
      </dsp:txXfrm>
    </dsp:sp>
    <dsp:sp modelId="{C9550C93-9CDB-4843-A41C-ADCA711BEEB2}">
      <dsp:nvSpPr>
        <dsp:cNvPr id="0" name=""/>
        <dsp:cNvSpPr/>
      </dsp:nvSpPr>
      <dsp:spPr>
        <a:xfrm>
          <a:off x="1998810" y="553187"/>
          <a:ext cx="138133" cy="138133"/>
        </a:xfrm>
        <a:prstGeom prst="ellipse">
          <a:avLst/>
        </a:prstGeom>
        <a:gradFill rotWithShape="0">
          <a:gsLst>
            <a:gs pos="0">
              <a:schemeClr val="accent1">
                <a:hueOff val="0"/>
                <a:satOff val="0"/>
                <a:lumOff val="0"/>
                <a:alphaOff val="0"/>
                <a:tint val="95000"/>
                <a:shade val="70000"/>
                <a:satMod val="150000"/>
              </a:schemeClr>
            </a:gs>
            <a:gs pos="100000">
              <a:schemeClr val="accent1">
                <a:hueOff val="0"/>
                <a:satOff val="0"/>
                <a:lumOff val="0"/>
                <a:alphaOff val="0"/>
                <a:tint val="100000"/>
                <a:shade val="100000"/>
                <a:satMod val="150000"/>
              </a:schemeClr>
            </a:gs>
          </a:gsLst>
          <a:lin ang="16200000" scaled="0"/>
        </a:gradFill>
        <a:ln>
          <a:noFill/>
        </a:ln>
        <a:effectLst>
          <a:outerShdw blurRad="50800" dir="5400000" sx="105000" sy="105000" algn="ctr" rotWithShape="0">
            <a:srgbClr val="000000">
              <a:alpha val="40000"/>
            </a:srgbClr>
          </a:outerShdw>
        </a:effectLst>
        <a:scene3d>
          <a:camera prst="orthographicFront">
            <a:rot lat="0" lon="0" rev="0"/>
          </a:camera>
          <a:lightRig rig="balanced" dir="t">
            <a:rot lat="0" lon="0" rev="4800000"/>
          </a:lightRig>
        </a:scene3d>
        <a:sp3d prstMaterial="matte">
          <a:bevelT w="63500" h="50800" prst="angle"/>
        </a:sp3d>
      </dsp:spPr>
      <dsp:style>
        <a:lnRef idx="0">
          <a:scrgbClr r="0" g="0" b="0"/>
        </a:lnRef>
        <a:fillRef idx="3">
          <a:scrgbClr r="0" g="0" b="0"/>
        </a:fillRef>
        <a:effectRef idx="3">
          <a:scrgbClr r="0" g="0" b="0"/>
        </a:effectRef>
        <a:fontRef idx="minor">
          <a:schemeClr val="lt1"/>
        </a:fontRef>
      </dsp:style>
    </dsp:sp>
    <dsp:sp modelId="{A2328CA9-FCFB-46DB-9AE3-B1D334F5190C}">
      <dsp:nvSpPr>
        <dsp:cNvPr id="0" name=""/>
        <dsp:cNvSpPr/>
      </dsp:nvSpPr>
      <dsp:spPr>
        <a:xfrm>
          <a:off x="2233880" y="730548"/>
          <a:ext cx="754058" cy="8701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194" tIns="0" rIns="0" bIns="0" numCol="1" spcCol="1270" anchor="t" anchorCtr="0">
          <a:noAutofit/>
        </a:bodyPr>
        <a:lstStyle/>
        <a:p>
          <a:pPr marL="0" lvl="0" indent="0" algn="l" defTabSz="533400">
            <a:lnSpc>
              <a:spcPct val="90000"/>
            </a:lnSpc>
            <a:spcBef>
              <a:spcPct val="0"/>
            </a:spcBef>
            <a:spcAft>
              <a:spcPct val="35000"/>
            </a:spcAft>
            <a:buNone/>
          </a:pPr>
          <a:r>
            <a:rPr lang="en-US" sz="1200" kern="1200" dirty="0">
              <a:latin typeface="Oswald Regular" panose="02000503000000000000"/>
            </a:rPr>
            <a:t>Risk mitigation</a:t>
          </a:r>
          <a:endParaRPr lang="it-IT" sz="1200" kern="1200" dirty="0">
            <a:latin typeface="Oswald Regular" panose="02000503000000000000"/>
          </a:endParaRPr>
        </a:p>
      </dsp:txBody>
      <dsp:txXfrm>
        <a:off x="2233880" y="730548"/>
        <a:ext cx="754058" cy="870167"/>
      </dsp:txXfrm>
    </dsp:sp>
    <dsp:sp modelId="{FC66D956-C38E-4BBA-B5D5-B1370E551FA4}">
      <dsp:nvSpPr>
        <dsp:cNvPr id="0" name=""/>
        <dsp:cNvSpPr/>
      </dsp:nvSpPr>
      <dsp:spPr>
        <a:xfrm>
          <a:off x="2587834" y="368465"/>
          <a:ext cx="185047" cy="185047"/>
        </a:xfrm>
        <a:prstGeom prst="ellipse">
          <a:avLst/>
        </a:prstGeom>
        <a:gradFill rotWithShape="0">
          <a:gsLst>
            <a:gs pos="0">
              <a:schemeClr val="accent1">
                <a:hueOff val="0"/>
                <a:satOff val="0"/>
                <a:lumOff val="0"/>
                <a:alphaOff val="0"/>
                <a:tint val="95000"/>
                <a:shade val="70000"/>
                <a:satMod val="150000"/>
              </a:schemeClr>
            </a:gs>
            <a:gs pos="100000">
              <a:schemeClr val="accent1">
                <a:hueOff val="0"/>
                <a:satOff val="0"/>
                <a:lumOff val="0"/>
                <a:alphaOff val="0"/>
                <a:tint val="100000"/>
                <a:shade val="100000"/>
                <a:satMod val="150000"/>
              </a:schemeClr>
            </a:gs>
          </a:gsLst>
          <a:lin ang="16200000" scaled="0"/>
        </a:gradFill>
        <a:ln>
          <a:noFill/>
        </a:ln>
        <a:effectLst>
          <a:outerShdw blurRad="50800" dir="5400000" sx="105000" sy="105000" algn="ctr" rotWithShape="0">
            <a:srgbClr val="000000">
              <a:alpha val="40000"/>
            </a:srgbClr>
          </a:outerShdw>
        </a:effectLst>
        <a:scene3d>
          <a:camera prst="orthographicFront">
            <a:rot lat="0" lon="0" rev="0"/>
          </a:camera>
          <a:lightRig rig="balanced" dir="t">
            <a:rot lat="0" lon="0" rev="4800000"/>
          </a:lightRig>
        </a:scene3d>
        <a:sp3d prstMaterial="matte">
          <a:bevelT w="63500" h="50800" prst="angle"/>
        </a:sp3d>
      </dsp:spPr>
      <dsp:style>
        <a:lnRef idx="0">
          <a:scrgbClr r="0" g="0" b="0"/>
        </a:lnRef>
        <a:fillRef idx="3">
          <a:scrgbClr r="0" g="0" b="0"/>
        </a:fillRef>
        <a:effectRef idx="3">
          <a:scrgbClr r="0" g="0" b="0"/>
        </a:effectRef>
        <a:fontRef idx="minor">
          <a:schemeClr val="lt1"/>
        </a:fontRef>
      </dsp:style>
    </dsp:sp>
    <dsp:sp modelId="{EE21347A-9637-404E-A292-FDFBB0F13FA3}">
      <dsp:nvSpPr>
        <dsp:cNvPr id="0" name=""/>
        <dsp:cNvSpPr/>
      </dsp:nvSpPr>
      <dsp:spPr>
        <a:xfrm>
          <a:off x="2733470" y="368908"/>
          <a:ext cx="1341773" cy="11679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053" tIns="0" rIns="0" bIns="0" numCol="1" spcCol="1270" anchor="t" anchorCtr="0">
          <a:noAutofit/>
        </a:bodyPr>
        <a:lstStyle/>
        <a:p>
          <a:pPr marL="0" lvl="0" indent="0" algn="l" defTabSz="533400">
            <a:lnSpc>
              <a:spcPct val="90000"/>
            </a:lnSpc>
            <a:spcBef>
              <a:spcPct val="0"/>
            </a:spcBef>
            <a:spcAft>
              <a:spcPct val="35000"/>
            </a:spcAft>
            <a:buNone/>
          </a:pPr>
          <a:r>
            <a:rPr lang="en-US" sz="1200" kern="1200" dirty="0">
              <a:latin typeface="Oswald Regular" panose="02000503000000000000"/>
            </a:rPr>
            <a:t>Periodic risk monitoring and review</a:t>
          </a:r>
          <a:endParaRPr lang="it-IT" sz="1200" kern="1200" dirty="0">
            <a:latin typeface="Oswald Regular" panose="02000503000000000000"/>
          </a:endParaRPr>
        </a:p>
      </dsp:txBody>
      <dsp:txXfrm>
        <a:off x="2733470" y="368908"/>
        <a:ext cx="1341773" cy="1167948"/>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s-ES"/>
          </a:p>
        </p:txBody>
      </p:sp>
      <p:sp>
        <p:nvSpPr>
          <p:cNvPr id="3" name="Marcador de fecha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fld id="{30FC1959-5FBC-634B-BED5-44C08939CE3D}" type="datetimeFigureOut">
              <a:rPr lang="es-ES" smtClean="0"/>
              <a:t>16/5/22</a:t>
            </a:fld>
            <a:endParaRPr lang="es-ES"/>
          </a:p>
        </p:txBody>
      </p:sp>
      <p:sp>
        <p:nvSpPr>
          <p:cNvPr id="4" name="Marcador de pie de página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endParaRPr lang="es-ES"/>
          </a:p>
        </p:txBody>
      </p:sp>
      <p:sp>
        <p:nvSpPr>
          <p:cNvPr id="5" name="Marcador de número de diapositiva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A50FC7B4-D8ED-864E-8BEC-F67A6D992BAB}" type="slidenum">
              <a:rPr lang="es-ES" smtClean="0"/>
              <a:t>‹N›</a:t>
            </a:fld>
            <a:endParaRPr lang="es-ES"/>
          </a:p>
        </p:txBody>
      </p:sp>
    </p:spTree>
    <p:extLst>
      <p:ext uri="{BB962C8B-B14F-4D97-AF65-F5344CB8AC3E}">
        <p14:creationId xmlns:p14="http://schemas.microsoft.com/office/powerpoint/2010/main" val="48366146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s-ES"/>
          </a:p>
        </p:txBody>
      </p:sp>
      <p:sp>
        <p:nvSpPr>
          <p:cNvPr id="3" name="Marcador de fecha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2C6B6E2F-A5A4-8649-B014-03EB940D66BA}" type="datetimeFigureOut">
              <a:rPr lang="es-ES" smtClean="0"/>
              <a:t>16/5/22</a:t>
            </a:fld>
            <a:endParaRPr lang="es-ES"/>
          </a:p>
        </p:txBody>
      </p:sp>
      <p:sp>
        <p:nvSpPr>
          <p:cNvPr id="4" name="Marcador de imagen de diapositiva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es-ES"/>
          </a:p>
        </p:txBody>
      </p:sp>
      <p:sp>
        <p:nvSpPr>
          <p:cNvPr id="5" name="Marcador de notas 4"/>
          <p:cNvSpPr>
            <a:spLocks noGrp="1"/>
          </p:cNvSpPr>
          <p:nvPr>
            <p:ph type="body" sz="quarter" idx="3"/>
          </p:nvPr>
        </p:nvSpPr>
        <p:spPr>
          <a:xfrm>
            <a:off x="709930" y="4861441"/>
            <a:ext cx="5679440" cy="4605576"/>
          </a:xfrm>
          <a:prstGeom prst="rect">
            <a:avLst/>
          </a:prstGeom>
        </p:spPr>
        <p:txBody>
          <a:bodyPr vert="horz" lIns="99048" tIns="49524" rIns="99048" bIns="49524" rtlCol="0"/>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6" name="Marcador de pie de página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es-ES"/>
          </a:p>
        </p:txBody>
      </p:sp>
      <p:sp>
        <p:nvSpPr>
          <p:cNvPr id="7" name="Marcador de número de diapositiva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9BE4FEA7-7FEF-504A-8F6A-03768006936E}" type="slidenum">
              <a:rPr lang="es-ES" smtClean="0"/>
              <a:t>‹N›</a:t>
            </a:fld>
            <a:endParaRPr lang="es-ES"/>
          </a:p>
        </p:txBody>
      </p:sp>
    </p:spTree>
    <p:extLst>
      <p:ext uri="{BB962C8B-B14F-4D97-AF65-F5344CB8AC3E}">
        <p14:creationId xmlns:p14="http://schemas.microsoft.com/office/powerpoint/2010/main" val="426064831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osha.gov/Publications/osha3133.html"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a:p>
            <a:r>
              <a:rPr lang="it-IT" dirty="0"/>
              <a:t>Two are the </a:t>
            </a:r>
            <a:r>
              <a:rPr lang="it-IT" dirty="0" err="1"/>
              <a:t>main</a:t>
            </a:r>
            <a:r>
              <a:rPr lang="it-IT" dirty="0"/>
              <a:t> </a:t>
            </a:r>
            <a:r>
              <a:rPr lang="it-IT" dirty="0" err="1"/>
              <a:t>provisions</a:t>
            </a:r>
            <a:r>
              <a:rPr lang="it-IT" dirty="0"/>
              <a:t> of the Seveso 3 </a:t>
            </a:r>
            <a:r>
              <a:rPr lang="it-IT" dirty="0" err="1"/>
              <a:t>directive</a:t>
            </a:r>
            <a:r>
              <a:rPr lang="it-IT" dirty="0"/>
              <a:t>: </a:t>
            </a:r>
            <a:r>
              <a:rPr lang="it-IT" dirty="0" err="1"/>
              <a:t>Safety</a:t>
            </a:r>
            <a:r>
              <a:rPr lang="it-IT" dirty="0"/>
              <a:t> </a:t>
            </a:r>
            <a:r>
              <a:rPr lang="it-IT" dirty="0" err="1"/>
              <a:t>Managemente</a:t>
            </a:r>
            <a:r>
              <a:rPr lang="it-IT" dirty="0"/>
              <a:t> Systems and the </a:t>
            </a:r>
            <a:r>
              <a:rPr lang="it-IT" dirty="0" err="1"/>
              <a:t>Safety</a:t>
            </a:r>
            <a:r>
              <a:rPr lang="it-IT" dirty="0"/>
              <a:t> Report.</a:t>
            </a:r>
          </a:p>
          <a:p>
            <a:endParaRPr lang="it-IT" dirty="0"/>
          </a:p>
          <a:p>
            <a:r>
              <a:rPr lang="it-IT" dirty="0" err="1"/>
              <a:t>It</a:t>
            </a:r>
            <a:r>
              <a:rPr lang="it-IT" dirty="0"/>
              <a:t> follows the </a:t>
            </a:r>
            <a:r>
              <a:rPr lang="it-IT" dirty="0" err="1"/>
              <a:t>OSHA</a:t>
            </a:r>
            <a:r>
              <a:rPr lang="it-IT" dirty="0"/>
              <a:t> (</a:t>
            </a:r>
            <a:r>
              <a:rPr lang="it-IT" dirty="0" err="1"/>
              <a:t>osha</a:t>
            </a:r>
            <a:r>
              <a:rPr lang="it-IT" dirty="0"/>
              <a:t>) </a:t>
            </a:r>
            <a:r>
              <a:rPr lang="it-IT" dirty="0">
                <a:hlinkClick r:id="rId3"/>
              </a:rPr>
              <a:t>https://www.osha.gov/Publications/osha3133.html</a:t>
            </a:r>
            <a:r>
              <a:rPr lang="it-IT" dirty="0"/>
              <a:t> </a:t>
            </a:r>
            <a:r>
              <a:rPr lang="it-IT" dirty="0" err="1"/>
              <a:t>Process</a:t>
            </a:r>
            <a:r>
              <a:rPr lang="it-IT" dirty="0"/>
              <a:t> </a:t>
            </a:r>
            <a:r>
              <a:rPr lang="it-IT" dirty="0" err="1"/>
              <a:t>Safety</a:t>
            </a:r>
            <a:r>
              <a:rPr lang="it-IT" dirty="0"/>
              <a:t> Management</a:t>
            </a:r>
          </a:p>
        </p:txBody>
      </p:sp>
      <p:sp>
        <p:nvSpPr>
          <p:cNvPr id="4" name="Segnaposto numero diapositiva 3"/>
          <p:cNvSpPr>
            <a:spLocks noGrp="1"/>
          </p:cNvSpPr>
          <p:nvPr>
            <p:ph type="sldNum" sz="quarter" idx="5"/>
          </p:nvPr>
        </p:nvSpPr>
        <p:spPr/>
        <p:txBody>
          <a:bodyPr/>
          <a:lstStyle/>
          <a:p>
            <a:pPr>
              <a:defRPr/>
            </a:pPr>
            <a:fld id="{CF4794E5-96E9-4F51-B8A1-6B0676FC197D}" type="slidenum">
              <a:rPr lang="en-US" smtClean="0"/>
              <a:pPr>
                <a:defRPr/>
              </a:pPr>
              <a:t>15</a:t>
            </a:fld>
            <a:endParaRPr lang="en-US"/>
          </a:p>
        </p:txBody>
      </p:sp>
    </p:spTree>
    <p:extLst>
      <p:ext uri="{BB962C8B-B14F-4D97-AF65-F5344CB8AC3E}">
        <p14:creationId xmlns:p14="http://schemas.microsoft.com/office/powerpoint/2010/main" val="1847468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62C5761-DD35-4F01-AF01-2C716FF6FDD1}" type="slidenum">
              <a:rPr lang="it-IT" smtClean="0"/>
              <a:pPr/>
              <a:t>48</a:t>
            </a:fld>
            <a:endParaRPr lang="it-IT"/>
          </a:p>
        </p:txBody>
      </p:sp>
    </p:spTree>
    <p:extLst>
      <p:ext uri="{BB962C8B-B14F-4D97-AF65-F5344CB8AC3E}">
        <p14:creationId xmlns:p14="http://schemas.microsoft.com/office/powerpoint/2010/main" val="22930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62C5761-DD35-4F01-AF01-2C716FF6FDD1}" type="slidenum">
              <a:rPr lang="it-IT" smtClean="0"/>
              <a:pPr/>
              <a:t>49</a:t>
            </a:fld>
            <a:endParaRPr lang="it-IT"/>
          </a:p>
        </p:txBody>
      </p:sp>
    </p:spTree>
    <p:extLst>
      <p:ext uri="{BB962C8B-B14F-4D97-AF65-F5344CB8AC3E}">
        <p14:creationId xmlns:p14="http://schemas.microsoft.com/office/powerpoint/2010/main" val="21734528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2940F5C8-F436-426B-83B1-6E5704A9AFEF}" type="slidenum">
              <a:rPr lang="it-IT" smtClean="0"/>
              <a:t>50</a:t>
            </a:fld>
            <a:endParaRPr lang="it-IT"/>
          </a:p>
        </p:txBody>
      </p:sp>
    </p:spTree>
    <p:extLst>
      <p:ext uri="{BB962C8B-B14F-4D97-AF65-F5344CB8AC3E}">
        <p14:creationId xmlns:p14="http://schemas.microsoft.com/office/powerpoint/2010/main" val="41209921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Not </a:t>
            </a:r>
            <a:r>
              <a:rPr lang="it-IT" dirty="0" err="1"/>
              <a:t>focused</a:t>
            </a:r>
            <a:r>
              <a:rPr lang="it-IT" dirty="0"/>
              <a:t> just on one </a:t>
            </a:r>
            <a:r>
              <a:rPr lang="it-IT" dirty="0" err="1"/>
              <a:t>safety</a:t>
            </a:r>
            <a:r>
              <a:rPr lang="it-IT" dirty="0"/>
              <a:t> </a:t>
            </a:r>
            <a:r>
              <a:rPr lang="it-IT" dirty="0" err="1"/>
              <a:t>aspect</a:t>
            </a:r>
            <a:r>
              <a:rPr lang="it-IT" dirty="0"/>
              <a:t>.</a:t>
            </a:r>
          </a:p>
        </p:txBody>
      </p:sp>
      <p:sp>
        <p:nvSpPr>
          <p:cNvPr id="4" name="Segnaposto numero diapositiva 3"/>
          <p:cNvSpPr>
            <a:spLocks noGrp="1"/>
          </p:cNvSpPr>
          <p:nvPr>
            <p:ph type="sldNum" sz="quarter" idx="5"/>
          </p:nvPr>
        </p:nvSpPr>
        <p:spPr/>
        <p:txBody>
          <a:bodyPr/>
          <a:lstStyle/>
          <a:p>
            <a:pPr>
              <a:defRPr/>
            </a:pPr>
            <a:fld id="{CF4794E5-96E9-4F51-B8A1-6B0676FC197D}" type="slidenum">
              <a:rPr lang="en-US" smtClean="0"/>
              <a:pPr>
                <a:defRPr/>
              </a:pPr>
              <a:t>51</a:t>
            </a:fld>
            <a:endParaRPr lang="en-US"/>
          </a:p>
        </p:txBody>
      </p:sp>
    </p:spTree>
    <p:extLst>
      <p:ext uri="{BB962C8B-B14F-4D97-AF65-F5344CB8AC3E}">
        <p14:creationId xmlns:p14="http://schemas.microsoft.com/office/powerpoint/2010/main" val="3241239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Consider</a:t>
            </a:r>
            <a:r>
              <a:rPr lang="it-IT" dirty="0"/>
              <a:t> </a:t>
            </a:r>
            <a:r>
              <a:rPr lang="it-IT" dirty="0" err="1"/>
              <a:t>all</a:t>
            </a:r>
            <a:r>
              <a:rPr lang="it-IT" dirty="0"/>
              <a:t> the new risk (i.e. </a:t>
            </a:r>
            <a:r>
              <a:rPr lang="it-IT" dirty="0" err="1"/>
              <a:t>Cybersacurty</a:t>
            </a:r>
            <a:r>
              <a:rPr lang="it-IT" dirty="0"/>
              <a:t>) </a:t>
            </a:r>
            <a:r>
              <a:rPr lang="it-IT" dirty="0" err="1"/>
              <a:t>DCS</a:t>
            </a:r>
            <a:r>
              <a:rPr lang="it-IT" dirty="0"/>
              <a:t> </a:t>
            </a:r>
            <a:r>
              <a:rPr lang="it-IT" dirty="0" err="1"/>
              <a:t>Ditribuited</a:t>
            </a:r>
            <a:r>
              <a:rPr lang="it-IT" dirty="0"/>
              <a:t> Control System, </a:t>
            </a:r>
            <a:r>
              <a:rPr lang="it-IT" dirty="0" err="1"/>
              <a:t>BPCS</a:t>
            </a:r>
            <a:r>
              <a:rPr lang="it-IT" dirty="0"/>
              <a:t> (Basic </a:t>
            </a:r>
            <a:r>
              <a:rPr lang="it-IT" dirty="0" err="1"/>
              <a:t>Process</a:t>
            </a:r>
            <a:r>
              <a:rPr lang="it-IT" dirty="0"/>
              <a:t> Control Systems)</a:t>
            </a:r>
          </a:p>
        </p:txBody>
      </p:sp>
      <p:sp>
        <p:nvSpPr>
          <p:cNvPr id="4" name="Segnaposto numero diapositiva 3"/>
          <p:cNvSpPr>
            <a:spLocks noGrp="1"/>
          </p:cNvSpPr>
          <p:nvPr>
            <p:ph type="sldNum" sz="quarter" idx="5"/>
          </p:nvPr>
        </p:nvSpPr>
        <p:spPr/>
        <p:txBody>
          <a:bodyPr/>
          <a:lstStyle/>
          <a:p>
            <a:pPr>
              <a:defRPr/>
            </a:pPr>
            <a:fld id="{CF4794E5-96E9-4F51-B8A1-6B0676FC197D}" type="slidenum">
              <a:rPr lang="en-US" smtClean="0"/>
              <a:pPr>
                <a:defRPr/>
              </a:pPr>
              <a:t>16</a:t>
            </a:fld>
            <a:endParaRPr lang="en-US"/>
          </a:p>
        </p:txBody>
      </p:sp>
    </p:spTree>
    <p:extLst>
      <p:ext uri="{BB962C8B-B14F-4D97-AF65-F5344CB8AC3E}">
        <p14:creationId xmlns:p14="http://schemas.microsoft.com/office/powerpoint/2010/main" val="1557331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Probability</a:t>
            </a:r>
            <a:r>
              <a:rPr lang="it-IT" dirty="0"/>
              <a:t> of </a:t>
            </a:r>
            <a:r>
              <a:rPr lang="it-IT" dirty="0" err="1"/>
              <a:t>Faliure</a:t>
            </a:r>
            <a:r>
              <a:rPr lang="it-IT" dirty="0"/>
              <a:t> on Demand</a:t>
            </a:r>
          </a:p>
        </p:txBody>
      </p:sp>
      <p:sp>
        <p:nvSpPr>
          <p:cNvPr id="4" name="Segnaposto numero diapositiva 3"/>
          <p:cNvSpPr>
            <a:spLocks noGrp="1"/>
          </p:cNvSpPr>
          <p:nvPr>
            <p:ph type="sldNum" sz="quarter" idx="5"/>
          </p:nvPr>
        </p:nvSpPr>
        <p:spPr/>
        <p:txBody>
          <a:bodyPr/>
          <a:lstStyle/>
          <a:p>
            <a:pPr>
              <a:defRPr/>
            </a:pPr>
            <a:fld id="{CF4794E5-96E9-4F51-B8A1-6B0676FC197D}" type="slidenum">
              <a:rPr lang="en-US" smtClean="0"/>
              <a:pPr>
                <a:defRPr/>
              </a:pPr>
              <a:t>17</a:t>
            </a:fld>
            <a:endParaRPr lang="en-US"/>
          </a:p>
        </p:txBody>
      </p:sp>
    </p:spTree>
    <p:extLst>
      <p:ext uri="{BB962C8B-B14F-4D97-AF65-F5344CB8AC3E}">
        <p14:creationId xmlns:p14="http://schemas.microsoft.com/office/powerpoint/2010/main" val="2597696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Underline</a:t>
            </a:r>
            <a:r>
              <a:rPr lang="it-IT" dirty="0"/>
              <a:t> </a:t>
            </a:r>
            <a:r>
              <a:rPr lang="it-IT" dirty="0" err="1"/>
              <a:t>that</a:t>
            </a:r>
            <a:r>
              <a:rPr lang="it-IT" dirty="0"/>
              <a:t> from authority point of </a:t>
            </a:r>
            <a:r>
              <a:rPr lang="it-IT" dirty="0" err="1"/>
              <a:t>view</a:t>
            </a:r>
            <a:r>
              <a:rPr lang="it-IT" dirty="0"/>
              <a:t> </a:t>
            </a:r>
            <a:r>
              <a:rPr lang="it-IT" dirty="0" err="1"/>
              <a:t>we</a:t>
            </a:r>
            <a:r>
              <a:rPr lang="it-IT" dirty="0"/>
              <a:t> are </a:t>
            </a:r>
            <a:r>
              <a:rPr lang="it-IT" dirty="0" err="1"/>
              <a:t>much</a:t>
            </a:r>
            <a:r>
              <a:rPr lang="it-IT" dirty="0"/>
              <a:t> more </a:t>
            </a:r>
            <a:r>
              <a:rPr lang="it-IT" dirty="0" err="1"/>
              <a:t>interested</a:t>
            </a:r>
            <a:r>
              <a:rPr lang="it-IT" dirty="0"/>
              <a:t> in the DEMONTRATION (</a:t>
            </a:r>
            <a:r>
              <a:rPr lang="it-IT" dirty="0" err="1"/>
              <a:t>Combinational</a:t>
            </a:r>
            <a:r>
              <a:rPr lang="it-IT" dirty="0"/>
              <a:t> </a:t>
            </a:r>
            <a:r>
              <a:rPr lang="it-IT" dirty="0" err="1"/>
              <a:t>failure</a:t>
            </a:r>
            <a:r>
              <a:rPr lang="it-IT" dirty="0"/>
              <a:t> rate, </a:t>
            </a:r>
            <a:r>
              <a:rPr lang="it-IT" dirty="0" err="1"/>
              <a:t>verify</a:t>
            </a:r>
            <a:r>
              <a:rPr lang="it-IT" dirty="0"/>
              <a:t> the Risk </a:t>
            </a:r>
            <a:r>
              <a:rPr lang="it-IT" dirty="0" err="1"/>
              <a:t>reduction</a:t>
            </a:r>
            <a:r>
              <a:rPr lang="it-IT" dirty="0"/>
              <a:t> </a:t>
            </a:r>
            <a:r>
              <a:rPr lang="it-IT" dirty="0" err="1"/>
              <a:t>achoeved</a:t>
            </a:r>
            <a:r>
              <a:rPr lang="it-IT" dirty="0"/>
              <a:t>) TO MAKE SURE THEY ARE DOING THE RIGHT THING</a:t>
            </a:r>
          </a:p>
        </p:txBody>
      </p:sp>
      <p:sp>
        <p:nvSpPr>
          <p:cNvPr id="4" name="Segnaposto numero diapositiva 3"/>
          <p:cNvSpPr>
            <a:spLocks noGrp="1"/>
          </p:cNvSpPr>
          <p:nvPr>
            <p:ph type="sldNum" sz="quarter" idx="5"/>
          </p:nvPr>
        </p:nvSpPr>
        <p:spPr/>
        <p:txBody>
          <a:bodyPr/>
          <a:lstStyle/>
          <a:p>
            <a:pPr>
              <a:defRPr/>
            </a:pPr>
            <a:fld id="{CF4794E5-96E9-4F51-B8A1-6B0676FC197D}" type="slidenum">
              <a:rPr lang="en-US" smtClean="0"/>
              <a:pPr>
                <a:defRPr/>
              </a:pPr>
              <a:t>18</a:t>
            </a:fld>
            <a:endParaRPr lang="en-US"/>
          </a:p>
        </p:txBody>
      </p:sp>
    </p:spTree>
    <p:extLst>
      <p:ext uri="{BB962C8B-B14F-4D97-AF65-F5344CB8AC3E}">
        <p14:creationId xmlns:p14="http://schemas.microsoft.com/office/powerpoint/2010/main" val="3471094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Italian</a:t>
            </a:r>
            <a:r>
              <a:rPr lang="it-IT" dirty="0"/>
              <a:t> data of </a:t>
            </a:r>
            <a:r>
              <a:rPr lang="it-IT" dirty="0" err="1"/>
              <a:t>inspections</a:t>
            </a:r>
            <a:r>
              <a:rPr lang="it-IT" dirty="0"/>
              <a:t>. The </a:t>
            </a:r>
            <a:r>
              <a:rPr lang="it-IT" dirty="0" err="1"/>
              <a:t>safety</a:t>
            </a:r>
            <a:r>
              <a:rPr lang="it-IT" dirty="0"/>
              <a:t> management </a:t>
            </a:r>
            <a:r>
              <a:rPr lang="it-IT" dirty="0" err="1"/>
              <a:t>pillars</a:t>
            </a:r>
            <a:r>
              <a:rPr lang="it-IT" dirty="0"/>
              <a:t>, </a:t>
            </a:r>
            <a:r>
              <a:rPr lang="it-IT" dirty="0" err="1"/>
              <a:t>main</a:t>
            </a:r>
            <a:r>
              <a:rPr lang="it-IT" dirty="0"/>
              <a:t> </a:t>
            </a:r>
            <a:r>
              <a:rPr lang="it-IT" dirty="0" err="1"/>
              <a:t>problems</a:t>
            </a:r>
            <a:r>
              <a:rPr lang="it-IT" dirty="0"/>
              <a:t> are </a:t>
            </a:r>
            <a:r>
              <a:rPr lang="it-IT" dirty="0" err="1"/>
              <a:t>not</a:t>
            </a:r>
            <a:r>
              <a:rPr lang="it-IT" dirty="0"/>
              <a:t> risk </a:t>
            </a:r>
            <a:r>
              <a:rPr lang="it-IT" dirty="0" err="1"/>
              <a:t>assessment</a:t>
            </a:r>
            <a:r>
              <a:rPr lang="it-IT" dirty="0"/>
              <a:t> </a:t>
            </a:r>
            <a:r>
              <a:rPr lang="it-IT" dirty="0" err="1"/>
              <a:t>connected</a:t>
            </a:r>
            <a:r>
              <a:rPr lang="it-IT" dirty="0"/>
              <a:t> </a:t>
            </a:r>
            <a:r>
              <a:rPr lang="it-IT" dirty="0" err="1"/>
              <a:t>but</a:t>
            </a:r>
            <a:r>
              <a:rPr lang="it-IT" dirty="0"/>
              <a:t> more </a:t>
            </a:r>
            <a:r>
              <a:rPr lang="it-IT" dirty="0" err="1"/>
              <a:t>related</a:t>
            </a:r>
            <a:r>
              <a:rPr lang="it-IT" dirty="0"/>
              <a:t> to the management system! To </a:t>
            </a:r>
            <a:r>
              <a:rPr lang="it-IT" dirty="0" err="1"/>
              <a:t>manitaine</a:t>
            </a:r>
            <a:r>
              <a:rPr lang="it-IT" dirty="0"/>
              <a:t> the </a:t>
            </a:r>
            <a:r>
              <a:rPr lang="it-IT" dirty="0" err="1"/>
              <a:t>same</a:t>
            </a:r>
            <a:r>
              <a:rPr lang="it-IT" dirty="0"/>
              <a:t> </a:t>
            </a:r>
            <a:r>
              <a:rPr lang="it-IT" dirty="0" err="1"/>
              <a:t>level</a:t>
            </a:r>
            <a:r>
              <a:rPr lang="it-IT" dirty="0"/>
              <a:t> of </a:t>
            </a:r>
            <a:r>
              <a:rPr lang="it-IT" dirty="0" err="1"/>
              <a:t>safety</a:t>
            </a:r>
            <a:r>
              <a:rPr lang="it-IT" dirty="0"/>
              <a:t>!</a:t>
            </a:r>
          </a:p>
        </p:txBody>
      </p:sp>
      <p:sp>
        <p:nvSpPr>
          <p:cNvPr id="4" name="Segnaposto numero diapositiva 3"/>
          <p:cNvSpPr>
            <a:spLocks noGrp="1"/>
          </p:cNvSpPr>
          <p:nvPr>
            <p:ph type="sldNum" sz="quarter" idx="5"/>
          </p:nvPr>
        </p:nvSpPr>
        <p:spPr/>
        <p:txBody>
          <a:bodyPr/>
          <a:lstStyle/>
          <a:p>
            <a:pPr>
              <a:defRPr/>
            </a:pPr>
            <a:fld id="{CF4794E5-96E9-4F51-B8A1-6B0676FC197D}" type="slidenum">
              <a:rPr lang="en-US" smtClean="0"/>
              <a:pPr>
                <a:defRPr/>
              </a:pPr>
              <a:t>19</a:t>
            </a:fld>
            <a:endParaRPr lang="en-US"/>
          </a:p>
        </p:txBody>
      </p:sp>
    </p:spTree>
    <p:extLst>
      <p:ext uri="{BB962C8B-B14F-4D97-AF65-F5344CB8AC3E}">
        <p14:creationId xmlns:p14="http://schemas.microsoft.com/office/powerpoint/2010/main" val="3769898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a:t>
            </a:r>
            <a:r>
              <a:rPr lang="it-IT" dirty="0" err="1"/>
              <a:t>COINSIDES</a:t>
            </a:r>
            <a:r>
              <a:rPr lang="it-IT" dirty="0"/>
              <a:t>! To make </a:t>
            </a:r>
            <a:r>
              <a:rPr lang="it-IT" dirty="0" err="1"/>
              <a:t>sure</a:t>
            </a:r>
            <a:r>
              <a:rPr lang="it-IT" dirty="0"/>
              <a:t> </a:t>
            </a:r>
            <a:r>
              <a:rPr lang="it-IT" dirty="0" err="1"/>
              <a:t>thet</a:t>
            </a:r>
            <a:r>
              <a:rPr lang="it-IT" dirty="0"/>
              <a:t> the </a:t>
            </a:r>
            <a:r>
              <a:rPr lang="it-IT" dirty="0" err="1"/>
              <a:t>chagnes</a:t>
            </a:r>
            <a:r>
              <a:rPr lang="it-IT" dirty="0"/>
              <a:t> are </a:t>
            </a:r>
            <a:r>
              <a:rPr lang="it-IT" dirty="0" err="1"/>
              <a:t>assessed</a:t>
            </a:r>
            <a:r>
              <a:rPr lang="it-IT" dirty="0"/>
              <a:t> </a:t>
            </a:r>
            <a:r>
              <a:rPr lang="it-IT" dirty="0" err="1"/>
              <a:t>properly</a:t>
            </a:r>
            <a:r>
              <a:rPr lang="it-IT" dirty="0"/>
              <a:t> to </a:t>
            </a:r>
            <a:r>
              <a:rPr lang="it-IT" dirty="0" err="1"/>
              <a:t>evalute</a:t>
            </a:r>
            <a:r>
              <a:rPr lang="it-IT" dirty="0"/>
              <a:t> the impact in the </a:t>
            </a:r>
            <a:r>
              <a:rPr lang="it-IT" dirty="0" err="1"/>
              <a:t>overall</a:t>
            </a:r>
            <a:r>
              <a:rPr lang="it-IT" dirty="0"/>
              <a:t> </a:t>
            </a:r>
            <a:r>
              <a:rPr lang="it-IT" dirty="0" err="1"/>
              <a:t>safety</a:t>
            </a:r>
            <a:r>
              <a:rPr lang="it-IT" dirty="0"/>
              <a:t> of the </a:t>
            </a:r>
            <a:r>
              <a:rPr lang="it-IT" dirty="0" err="1"/>
              <a:t>plant</a:t>
            </a:r>
            <a:r>
              <a:rPr lang="it-IT" dirty="0"/>
              <a:t>.</a:t>
            </a:r>
          </a:p>
        </p:txBody>
      </p:sp>
      <p:sp>
        <p:nvSpPr>
          <p:cNvPr id="4" name="Segnaposto numero diapositiva 3"/>
          <p:cNvSpPr>
            <a:spLocks noGrp="1"/>
          </p:cNvSpPr>
          <p:nvPr>
            <p:ph type="sldNum" sz="quarter" idx="5"/>
          </p:nvPr>
        </p:nvSpPr>
        <p:spPr/>
        <p:txBody>
          <a:bodyPr/>
          <a:lstStyle/>
          <a:p>
            <a:pPr>
              <a:defRPr/>
            </a:pPr>
            <a:fld id="{CF4794E5-96E9-4F51-B8A1-6B0676FC197D}" type="slidenum">
              <a:rPr lang="en-US" smtClean="0"/>
              <a:pPr>
                <a:defRPr/>
              </a:pPr>
              <a:t>20</a:t>
            </a:fld>
            <a:endParaRPr lang="en-US"/>
          </a:p>
        </p:txBody>
      </p:sp>
    </p:spTree>
    <p:extLst>
      <p:ext uri="{BB962C8B-B14F-4D97-AF65-F5344CB8AC3E}">
        <p14:creationId xmlns:p14="http://schemas.microsoft.com/office/powerpoint/2010/main" val="31494189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Stringere un po’, Possibile Eliminazione</a:t>
            </a:r>
          </a:p>
        </p:txBody>
      </p:sp>
      <p:sp>
        <p:nvSpPr>
          <p:cNvPr id="4" name="Segnaposto numero diapositiva 3"/>
          <p:cNvSpPr>
            <a:spLocks noGrp="1"/>
          </p:cNvSpPr>
          <p:nvPr>
            <p:ph type="sldNum" sz="quarter" idx="5"/>
          </p:nvPr>
        </p:nvSpPr>
        <p:spPr/>
        <p:txBody>
          <a:bodyPr/>
          <a:lstStyle/>
          <a:p>
            <a:fld id="{AC157E0A-F321-48DC-AF94-681D4DCF344D}" type="slidenum">
              <a:rPr lang="en-US" smtClean="0"/>
              <a:pPr/>
              <a:t>21</a:t>
            </a:fld>
            <a:endParaRPr lang="en-US" dirty="0"/>
          </a:p>
        </p:txBody>
      </p:sp>
    </p:spTree>
    <p:extLst>
      <p:ext uri="{BB962C8B-B14F-4D97-AF65-F5344CB8AC3E}">
        <p14:creationId xmlns:p14="http://schemas.microsoft.com/office/powerpoint/2010/main" val="16903876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62C5761-DD35-4F01-AF01-2C716FF6FDD1}" type="slidenum">
              <a:rPr lang="it-IT" smtClean="0"/>
              <a:pPr/>
              <a:t>46</a:t>
            </a:fld>
            <a:endParaRPr lang="it-IT"/>
          </a:p>
        </p:txBody>
      </p:sp>
    </p:spTree>
    <p:extLst>
      <p:ext uri="{BB962C8B-B14F-4D97-AF65-F5344CB8AC3E}">
        <p14:creationId xmlns:p14="http://schemas.microsoft.com/office/powerpoint/2010/main" val="1009599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62C5761-DD35-4F01-AF01-2C716FF6FDD1}" type="slidenum">
              <a:rPr lang="it-IT" smtClean="0"/>
              <a:pPr/>
              <a:t>47</a:t>
            </a:fld>
            <a:endParaRPr lang="it-IT"/>
          </a:p>
        </p:txBody>
      </p:sp>
    </p:spTree>
    <p:extLst>
      <p:ext uri="{BB962C8B-B14F-4D97-AF65-F5344CB8AC3E}">
        <p14:creationId xmlns:p14="http://schemas.microsoft.com/office/powerpoint/2010/main" val="179063166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jpg"/><Relationship Id="rId10" Type="http://schemas.openxmlformats.org/officeDocument/2006/relationships/image" Target="../media/image9.jpg"/><Relationship Id="rId4" Type="http://schemas.openxmlformats.org/officeDocument/2006/relationships/image" Target="../media/image3.jpeg"/><Relationship Id="rId9" Type="http://schemas.openxmlformats.org/officeDocument/2006/relationships/image" Target="../media/image8.jp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image" Target="../media/image9.jpg"/><Relationship Id="rId1" Type="http://schemas.openxmlformats.org/officeDocument/2006/relationships/slideMaster" Target="../slideMasters/slideMaster1.xml"/><Relationship Id="rId6" Type="http://schemas.openxmlformats.org/officeDocument/2006/relationships/image" Target="../media/image14.png"/><Relationship Id="rId11" Type="http://schemas.openxmlformats.org/officeDocument/2006/relationships/image" Target="../media/image11.jp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20.png"/><Relationship Id="rId5" Type="http://schemas.openxmlformats.org/officeDocument/2006/relationships/image" Target="../media/image4.jpg"/><Relationship Id="rId10" Type="http://schemas.openxmlformats.org/officeDocument/2006/relationships/image" Target="../media/image8.jpg"/><Relationship Id="rId4" Type="http://schemas.openxmlformats.org/officeDocument/2006/relationships/image" Target="../media/image19.jpg"/><Relationship Id="rId9"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5" name="Rectángulo 4"/>
          <p:cNvSpPr/>
          <p:nvPr userDrawn="1"/>
        </p:nvSpPr>
        <p:spPr>
          <a:xfrm>
            <a:off x="1400244" y="0"/>
            <a:ext cx="7740000" cy="1080000"/>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0" name="CuadroTexto 19"/>
          <p:cNvSpPr txBox="1"/>
          <p:nvPr userDrawn="1"/>
        </p:nvSpPr>
        <p:spPr>
          <a:xfrm>
            <a:off x="4572000" y="454420"/>
            <a:ext cx="3779335" cy="430887"/>
          </a:xfrm>
          <a:prstGeom prst="rect">
            <a:avLst/>
          </a:prstGeom>
          <a:noFill/>
        </p:spPr>
        <p:txBody>
          <a:bodyPr wrap="square" rtlCol="0">
            <a:spAutoFit/>
          </a:bodyPr>
          <a:lstStyle/>
          <a:p>
            <a:r>
              <a:rPr lang="es-ES" sz="2200" b="1" dirty="0">
                <a:solidFill>
                  <a:schemeClr val="tx2">
                    <a:lumMod val="90000"/>
                    <a:lumOff val="10000"/>
                  </a:schemeClr>
                </a:solidFill>
                <a:latin typeface="Arial Narrow" panose="020B0606020202030204" pitchFamily="34" charset="0"/>
                <a:ea typeface="Arial Unicode MS" panose="020B0604020202020204" pitchFamily="34" charset="-128"/>
                <a:cs typeface="Arial Unicode MS" panose="020B0604020202020204" pitchFamily="34" charset="-128"/>
              </a:rPr>
              <a:t>A CORUÑA   </a:t>
            </a:r>
            <a:r>
              <a:rPr lang="es-ES" sz="2000" b="1" dirty="0">
                <a:solidFill>
                  <a:schemeClr val="tx2">
                    <a:lumMod val="90000"/>
                    <a:lumOff val="10000"/>
                  </a:schemeClr>
                </a:solidFill>
                <a:latin typeface="Arial Narrow" panose="020B0606020202030204" pitchFamily="34" charset="0"/>
                <a:ea typeface="Arial Unicode MS" panose="020B0604020202020204" pitchFamily="34" charset="-128"/>
                <a:cs typeface="Arial Unicode MS" panose="020B0604020202020204" pitchFamily="34" charset="-128"/>
              </a:rPr>
              <a:t>2022   MAYO  18</a:t>
            </a:r>
            <a:r>
              <a:rPr lang="es-ES" sz="2000" b="1" baseline="0" dirty="0">
                <a:solidFill>
                  <a:schemeClr val="tx2">
                    <a:lumMod val="90000"/>
                    <a:lumOff val="10000"/>
                  </a:schemeClr>
                </a:solidFill>
                <a:latin typeface="Arial Narrow" panose="020B0606020202030204" pitchFamily="34" charset="0"/>
                <a:ea typeface="Arial Unicode MS" panose="020B0604020202020204" pitchFamily="34" charset="-128"/>
                <a:cs typeface="Arial Unicode MS" panose="020B0604020202020204" pitchFamily="34" charset="-128"/>
              </a:rPr>
              <a:t> y 19</a:t>
            </a:r>
            <a:endParaRPr lang="es-ES" sz="2000" b="1" dirty="0">
              <a:solidFill>
                <a:schemeClr val="tx2">
                  <a:lumMod val="90000"/>
                  <a:lumOff val="10000"/>
                </a:schemeClr>
              </a:solidFill>
              <a:latin typeface="Arial Narrow" panose="020B0606020202030204" pitchFamily="34" charset="0"/>
              <a:ea typeface="Arial Unicode MS" panose="020B0604020202020204" pitchFamily="34" charset="-128"/>
              <a:cs typeface="Arial Unicode MS" panose="020B0604020202020204" pitchFamily="34" charset="-128"/>
            </a:endParaRPr>
          </a:p>
        </p:txBody>
      </p:sp>
      <p:grpSp>
        <p:nvGrpSpPr>
          <p:cNvPr id="13" name="Group 16"/>
          <p:cNvGrpSpPr/>
          <p:nvPr userDrawn="1"/>
        </p:nvGrpSpPr>
        <p:grpSpPr>
          <a:xfrm>
            <a:off x="274326" y="4948371"/>
            <a:ext cx="8869674" cy="98768"/>
            <a:chOff x="284163" y="1759424"/>
            <a:chExt cx="8576373" cy="137411"/>
          </a:xfrm>
          <a:gradFill>
            <a:gsLst>
              <a:gs pos="0">
                <a:schemeClr val="accent6">
                  <a:lumMod val="60000"/>
                  <a:lumOff val="40000"/>
                </a:schemeClr>
              </a:gs>
              <a:gs pos="72000">
                <a:schemeClr val="accent6">
                  <a:lumMod val="40000"/>
                  <a:lumOff val="60000"/>
                </a:schemeClr>
              </a:gs>
              <a:gs pos="45000">
                <a:schemeClr val="accent6">
                  <a:lumMod val="40000"/>
                  <a:lumOff val="60000"/>
                </a:schemeClr>
              </a:gs>
              <a:gs pos="100000">
                <a:schemeClr val="bg1"/>
              </a:gs>
            </a:gsLst>
            <a:lin ang="5400000" scaled="1"/>
          </a:gradFill>
        </p:grpSpPr>
        <p:sp>
          <p:nvSpPr>
            <p:cNvPr id="14" name="Rectangle 8"/>
            <p:cNvSpPr/>
            <p:nvPr userDrawn="1"/>
          </p:nvSpPr>
          <p:spPr>
            <a:xfrm>
              <a:off x="284163" y="1759424"/>
              <a:ext cx="1058408" cy="1374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Rectangle 9"/>
            <p:cNvSpPr/>
            <p:nvPr/>
          </p:nvSpPr>
          <p:spPr>
            <a:xfrm>
              <a:off x="1342571" y="1759424"/>
              <a:ext cx="1052286" cy="1374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0"/>
            <p:cNvSpPr/>
            <p:nvPr userDrawn="1"/>
          </p:nvSpPr>
          <p:spPr>
            <a:xfrm>
              <a:off x="2394857" y="1759424"/>
              <a:ext cx="6465679" cy="1374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9" name="Rectángulo 18"/>
          <p:cNvSpPr/>
          <p:nvPr userDrawn="1"/>
        </p:nvSpPr>
        <p:spPr>
          <a:xfrm>
            <a:off x="590209" y="5988"/>
            <a:ext cx="8576372" cy="92358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8" name="Group 16"/>
          <p:cNvGrpSpPr/>
          <p:nvPr userDrawn="1"/>
        </p:nvGrpSpPr>
        <p:grpSpPr>
          <a:xfrm>
            <a:off x="563704" y="929573"/>
            <a:ext cx="8576373" cy="137411"/>
            <a:chOff x="284163" y="1759424"/>
            <a:chExt cx="8576373" cy="137411"/>
          </a:xfrm>
          <a:gradFill>
            <a:gsLst>
              <a:gs pos="0">
                <a:schemeClr val="accent6">
                  <a:lumMod val="60000"/>
                  <a:lumOff val="40000"/>
                </a:schemeClr>
              </a:gs>
              <a:gs pos="72000">
                <a:schemeClr val="accent6">
                  <a:lumMod val="40000"/>
                  <a:lumOff val="60000"/>
                </a:schemeClr>
              </a:gs>
              <a:gs pos="45000">
                <a:schemeClr val="accent6">
                  <a:lumMod val="40000"/>
                  <a:lumOff val="60000"/>
                </a:schemeClr>
              </a:gs>
              <a:gs pos="100000">
                <a:schemeClr val="bg1"/>
              </a:gs>
            </a:gsLst>
            <a:lin ang="5400000" scaled="1"/>
          </a:gradFill>
        </p:grpSpPr>
        <p:sp>
          <p:nvSpPr>
            <p:cNvPr id="9" name="Rectangle 8"/>
            <p:cNvSpPr/>
            <p:nvPr userDrawn="1"/>
          </p:nvSpPr>
          <p:spPr>
            <a:xfrm>
              <a:off x="284163" y="1759424"/>
              <a:ext cx="1058408" cy="1374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1342571" y="1759424"/>
              <a:ext cx="1052286" cy="1374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2394857" y="1759424"/>
              <a:ext cx="6465679" cy="1374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pic>
        <p:nvPicPr>
          <p:cNvPr id="18" name="Imagen 17"/>
          <p:cNvPicPr>
            <a:picLocks noChangeAspect="1"/>
          </p:cNvPicPr>
          <p:nvPr userDrawn="1"/>
        </p:nvPicPr>
        <p:blipFill>
          <a:blip r:embed="rId2"/>
          <a:stretch>
            <a:fillRect/>
          </a:stretch>
        </p:blipFill>
        <p:spPr>
          <a:xfrm>
            <a:off x="8197703" y="-10530"/>
            <a:ext cx="956904" cy="921053"/>
          </a:xfrm>
          <a:prstGeom prst="rect">
            <a:avLst/>
          </a:prstGeom>
        </p:spPr>
      </p:pic>
      <p:cxnSp>
        <p:nvCxnSpPr>
          <p:cNvPr id="6" name="Conector recto 5"/>
          <p:cNvCxnSpPr/>
          <p:nvPr userDrawn="1"/>
        </p:nvCxnSpPr>
        <p:spPr>
          <a:xfrm>
            <a:off x="5969129" y="501220"/>
            <a:ext cx="0" cy="291600"/>
          </a:xfrm>
          <a:prstGeom prst="line">
            <a:avLst/>
          </a:prstGeom>
          <a:ln>
            <a:solidFill>
              <a:srgbClr val="002060"/>
            </a:solidFill>
          </a:ln>
        </p:spPr>
        <p:style>
          <a:lnRef idx="2">
            <a:schemeClr val="accent1"/>
          </a:lnRef>
          <a:fillRef idx="0">
            <a:schemeClr val="accent1"/>
          </a:fillRef>
          <a:effectRef idx="1">
            <a:schemeClr val="accent1"/>
          </a:effectRef>
          <a:fontRef idx="minor">
            <a:schemeClr val="tx1"/>
          </a:fontRef>
        </p:style>
      </p:cxnSp>
      <p:cxnSp>
        <p:nvCxnSpPr>
          <p:cNvPr id="21" name="Conector recto 20"/>
          <p:cNvCxnSpPr/>
          <p:nvPr userDrawn="1"/>
        </p:nvCxnSpPr>
        <p:spPr>
          <a:xfrm>
            <a:off x="6630815" y="501220"/>
            <a:ext cx="0" cy="291600"/>
          </a:xfrm>
          <a:prstGeom prst="line">
            <a:avLst/>
          </a:prstGeom>
          <a:ln>
            <a:solidFill>
              <a:srgbClr val="002060"/>
            </a:solidFill>
          </a:ln>
        </p:spPr>
        <p:style>
          <a:lnRef idx="2">
            <a:schemeClr val="accent1"/>
          </a:lnRef>
          <a:fillRef idx="0">
            <a:schemeClr val="accent1"/>
          </a:fillRef>
          <a:effectRef idx="1">
            <a:schemeClr val="accent1"/>
          </a:effectRef>
          <a:fontRef idx="minor">
            <a:schemeClr val="tx1"/>
          </a:fontRef>
        </p:style>
      </p:cxnSp>
      <p:cxnSp>
        <p:nvCxnSpPr>
          <p:cNvPr id="22" name="Conector recto 21"/>
          <p:cNvCxnSpPr/>
          <p:nvPr userDrawn="1"/>
        </p:nvCxnSpPr>
        <p:spPr>
          <a:xfrm>
            <a:off x="7367233" y="501220"/>
            <a:ext cx="0" cy="291600"/>
          </a:xfrm>
          <a:prstGeom prst="line">
            <a:avLst/>
          </a:prstGeom>
          <a:ln>
            <a:solidFill>
              <a:srgbClr val="002060"/>
            </a:solidFill>
          </a:ln>
        </p:spPr>
        <p:style>
          <a:lnRef idx="2">
            <a:schemeClr val="accent1"/>
          </a:lnRef>
          <a:fillRef idx="0">
            <a:schemeClr val="accent1"/>
          </a:fillRef>
          <a:effectRef idx="1">
            <a:schemeClr val="accent1"/>
          </a:effectRef>
          <a:fontRef idx="minor">
            <a:schemeClr val="tx1"/>
          </a:fontRef>
        </p:style>
      </p:cxnSp>
      <p:pic>
        <p:nvPicPr>
          <p:cNvPr id="4" name="Imagen 3"/>
          <p:cNvPicPr>
            <a:picLocks noChangeAspect="1"/>
          </p:cNvPicPr>
          <p:nvPr userDrawn="1"/>
        </p:nvPicPr>
        <p:blipFill>
          <a:blip r:embed="rId3"/>
          <a:stretch>
            <a:fillRect/>
          </a:stretch>
        </p:blipFill>
        <p:spPr>
          <a:xfrm>
            <a:off x="0" y="0"/>
            <a:ext cx="1548518" cy="5032146"/>
          </a:xfrm>
          <a:prstGeom prst="rect">
            <a:avLst/>
          </a:prstGeom>
        </p:spPr>
      </p:pic>
      <p:sp>
        <p:nvSpPr>
          <p:cNvPr id="23" name="CuadroTexto 22"/>
          <p:cNvSpPr txBox="1"/>
          <p:nvPr userDrawn="1"/>
        </p:nvSpPr>
        <p:spPr>
          <a:xfrm>
            <a:off x="2388588" y="2491461"/>
            <a:ext cx="6584582" cy="707886"/>
          </a:xfrm>
          <a:prstGeom prst="rect">
            <a:avLst/>
          </a:prstGeom>
          <a:noFill/>
        </p:spPr>
        <p:txBody>
          <a:bodyPr wrap="square" rtlCol="0">
            <a:spAutoFit/>
          </a:bodyPr>
          <a:lstStyle/>
          <a:p>
            <a:pPr algn="l"/>
            <a:r>
              <a:rPr lang="es-ES" sz="2000" b="1" baseline="0" dirty="0">
                <a:solidFill>
                  <a:schemeClr val="tx1">
                    <a:lumMod val="65000"/>
                    <a:lumOff val="35000"/>
                  </a:schemeClr>
                </a:solidFill>
                <a:latin typeface="Oswald Light" panose="02000303000000000000" pitchFamily="2" charset="0"/>
              </a:rPr>
              <a:t>V CONGRESO INTERNACIONAL de SEGURIDAD INDUSTRIAL en PUERTOS</a:t>
            </a:r>
          </a:p>
          <a:p>
            <a:pPr algn="l"/>
            <a:r>
              <a:rPr lang="es-ES" sz="2000" b="1" baseline="0" dirty="0">
                <a:solidFill>
                  <a:schemeClr val="bg1">
                    <a:lumMod val="65000"/>
                  </a:schemeClr>
                </a:solidFill>
                <a:latin typeface="Oswald Light" panose="02000303000000000000" pitchFamily="2" charset="0"/>
              </a:rPr>
              <a:t>V INTERNATIONAL CONGRESS  of SAFETY in PORTS</a:t>
            </a:r>
            <a:endParaRPr lang="es-ES" sz="2000" b="1" dirty="0">
              <a:solidFill>
                <a:schemeClr val="bg1">
                  <a:lumMod val="65000"/>
                </a:schemeClr>
              </a:solidFill>
              <a:latin typeface="Oswald Light" panose="02000303000000000000" pitchFamily="2" charset="0"/>
            </a:endParaRPr>
          </a:p>
        </p:txBody>
      </p:sp>
      <p:pic>
        <p:nvPicPr>
          <p:cNvPr id="2" name="Imagen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09624" y="5470554"/>
            <a:ext cx="1653899" cy="288000"/>
          </a:xfrm>
          <a:prstGeom prst="rect">
            <a:avLst/>
          </a:prstGeom>
        </p:spPr>
      </p:pic>
      <p:pic>
        <p:nvPicPr>
          <p:cNvPr id="7" name="Imagen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888684" y="5436516"/>
            <a:ext cx="593571" cy="360000"/>
          </a:xfrm>
          <a:prstGeom prst="rect">
            <a:avLst/>
          </a:prstGeom>
        </p:spPr>
      </p:pic>
      <p:pic>
        <p:nvPicPr>
          <p:cNvPr id="24" name="Imagen 2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216163" y="5474028"/>
            <a:ext cx="1310242" cy="288000"/>
          </a:xfrm>
          <a:prstGeom prst="rect">
            <a:avLst/>
          </a:prstGeom>
        </p:spPr>
      </p:pic>
      <p:pic>
        <p:nvPicPr>
          <p:cNvPr id="26" name="Imagen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25802" y="5477500"/>
            <a:ext cx="1628082" cy="288000"/>
          </a:xfrm>
          <a:prstGeom prst="rect">
            <a:avLst/>
          </a:prstGeom>
        </p:spPr>
      </p:pic>
      <p:pic>
        <p:nvPicPr>
          <p:cNvPr id="27" name="Imagen 26"/>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61746" y="5459742"/>
            <a:ext cx="1185599" cy="288000"/>
          </a:xfrm>
          <a:prstGeom prst="rect">
            <a:avLst/>
          </a:prstGeom>
        </p:spPr>
      </p:pic>
      <p:sp>
        <p:nvSpPr>
          <p:cNvPr id="31" name="CuadroTexto 30"/>
          <p:cNvSpPr txBox="1"/>
          <p:nvPr userDrawn="1"/>
        </p:nvSpPr>
        <p:spPr>
          <a:xfrm>
            <a:off x="382772" y="5087295"/>
            <a:ext cx="720000" cy="270000"/>
          </a:xfrm>
          <a:prstGeom prst="rect">
            <a:avLst/>
          </a:prstGeom>
          <a:noFill/>
        </p:spPr>
        <p:txBody>
          <a:bodyPr wrap="square" rtlCol="0" anchor="ctr">
            <a:spAutoFit/>
          </a:bodyPr>
          <a:lstStyle/>
          <a:p>
            <a:r>
              <a:rPr lang="es-ES" sz="1000" b="0" dirty="0">
                <a:solidFill>
                  <a:schemeClr val="tx1">
                    <a:lumMod val="65000"/>
                    <a:lumOff val="35000"/>
                  </a:schemeClr>
                </a:solidFill>
                <a:latin typeface="Oswald Regular" panose="02000503000000000000" pitchFamily="2" charset="0"/>
              </a:rPr>
              <a:t>ORGANIZA</a:t>
            </a:r>
            <a:r>
              <a:rPr lang="es-ES" sz="1100" b="0" dirty="0">
                <a:solidFill>
                  <a:schemeClr val="tx1">
                    <a:lumMod val="65000"/>
                    <a:lumOff val="35000"/>
                  </a:schemeClr>
                </a:solidFill>
                <a:latin typeface="Oswald Regular" panose="02000503000000000000" pitchFamily="2" charset="0"/>
              </a:rPr>
              <a:t>:</a:t>
            </a:r>
          </a:p>
        </p:txBody>
      </p:sp>
      <p:pic>
        <p:nvPicPr>
          <p:cNvPr id="28" name="Imagen 2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494711" y="6183096"/>
            <a:ext cx="1002098" cy="432000"/>
          </a:xfrm>
          <a:prstGeom prst="rect">
            <a:avLst/>
          </a:prstGeom>
        </p:spPr>
      </p:pic>
      <p:sp>
        <p:nvSpPr>
          <p:cNvPr id="33" name="CuadroTexto 32"/>
          <p:cNvSpPr txBox="1"/>
          <p:nvPr userDrawn="1"/>
        </p:nvSpPr>
        <p:spPr>
          <a:xfrm>
            <a:off x="6213862" y="5885049"/>
            <a:ext cx="720000" cy="246221"/>
          </a:xfrm>
          <a:prstGeom prst="rect">
            <a:avLst/>
          </a:prstGeom>
          <a:noFill/>
        </p:spPr>
        <p:txBody>
          <a:bodyPr wrap="square" rtlCol="0">
            <a:spAutoFit/>
          </a:bodyPr>
          <a:lstStyle/>
          <a:p>
            <a:r>
              <a:rPr lang="es-ES" sz="1000" dirty="0">
                <a:solidFill>
                  <a:schemeClr val="tx1">
                    <a:lumMod val="65000"/>
                    <a:lumOff val="35000"/>
                  </a:schemeClr>
                </a:solidFill>
                <a:latin typeface="Oswald Regular" panose="02000503000000000000" pitchFamily="2" charset="0"/>
              </a:rPr>
              <a:t>GESTIONA:</a:t>
            </a:r>
          </a:p>
        </p:txBody>
      </p:sp>
      <p:pic>
        <p:nvPicPr>
          <p:cNvPr id="35" name="Imagen 34"/>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57203" y="2419968"/>
            <a:ext cx="828000" cy="850873"/>
          </a:xfrm>
          <a:prstGeom prst="rect">
            <a:avLst/>
          </a:prstGeom>
        </p:spPr>
      </p:pic>
      <p:grpSp>
        <p:nvGrpSpPr>
          <p:cNvPr id="37" name="Grupo 36"/>
          <p:cNvGrpSpPr/>
          <p:nvPr userDrawn="1"/>
        </p:nvGrpSpPr>
        <p:grpSpPr>
          <a:xfrm>
            <a:off x="1804597" y="5958086"/>
            <a:ext cx="1161211" cy="656904"/>
            <a:chOff x="382772" y="5821953"/>
            <a:chExt cx="1161211" cy="656904"/>
          </a:xfrm>
        </p:grpSpPr>
        <p:sp>
          <p:nvSpPr>
            <p:cNvPr id="32" name="CuadroTexto 31"/>
            <p:cNvSpPr txBox="1"/>
            <p:nvPr userDrawn="1"/>
          </p:nvSpPr>
          <p:spPr>
            <a:xfrm>
              <a:off x="382772" y="5821953"/>
              <a:ext cx="720000" cy="246221"/>
            </a:xfrm>
            <a:prstGeom prst="rect">
              <a:avLst/>
            </a:prstGeom>
            <a:noFill/>
          </p:spPr>
          <p:txBody>
            <a:bodyPr wrap="square" rtlCol="0" anchor="ctr">
              <a:spAutoFit/>
            </a:bodyPr>
            <a:lstStyle/>
            <a:p>
              <a:r>
                <a:rPr lang="es-ES" sz="1000" b="0" dirty="0">
                  <a:solidFill>
                    <a:schemeClr val="tx1">
                      <a:lumMod val="65000"/>
                      <a:lumOff val="35000"/>
                    </a:schemeClr>
                  </a:solidFill>
                  <a:latin typeface="Oswald Regular" panose="02000503000000000000" pitchFamily="2" charset="0"/>
                </a:rPr>
                <a:t>COLABORA:</a:t>
              </a:r>
              <a:endParaRPr lang="es-ES" b="0" dirty="0">
                <a:solidFill>
                  <a:schemeClr val="tx1">
                    <a:lumMod val="65000"/>
                    <a:lumOff val="35000"/>
                  </a:schemeClr>
                </a:solidFill>
              </a:endParaRPr>
            </a:p>
          </p:txBody>
        </p:sp>
        <p:pic>
          <p:nvPicPr>
            <p:cNvPr id="36" name="Imagen 35"/>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463983" y="6193143"/>
              <a:ext cx="1080000" cy="285714"/>
            </a:xfrm>
            <a:prstGeom prst="rect">
              <a:avLst/>
            </a:prstGeom>
          </p:spPr>
        </p:pic>
      </p:grpSp>
      <p:pic>
        <p:nvPicPr>
          <p:cNvPr id="12" name="Imagen 11" descr="Interfaz de usuario gráfica&#10;&#10;Descripción generada automáticamente">
            <a:extLst>
              <a:ext uri="{FF2B5EF4-FFF2-40B4-BE49-F238E27FC236}">
                <a16:creationId xmlns:a16="http://schemas.microsoft.com/office/drawing/2014/main" id="{3097655C-7B99-E519-C324-3642CE346A6F}"/>
              </a:ext>
            </a:extLst>
          </p:cNvPr>
          <p:cNvPicPr>
            <a:picLocks noChangeAspect="1"/>
          </p:cNvPicPr>
          <p:nvPr userDrawn="1"/>
        </p:nvPicPr>
        <p:blipFill>
          <a:blip r:embed="rId12"/>
          <a:stretch>
            <a:fillRect/>
          </a:stretch>
        </p:blipFill>
        <p:spPr>
          <a:xfrm>
            <a:off x="2846867" y="6204307"/>
            <a:ext cx="1258765" cy="56028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0000" y="4043"/>
            <a:ext cx="900000" cy="924863"/>
          </a:xfrm>
          <a:prstGeom prst="rect">
            <a:avLst/>
          </a:prstGeom>
        </p:spPr>
      </p:pic>
      <p:sp>
        <p:nvSpPr>
          <p:cNvPr id="24" name="Rectángulo 23"/>
          <p:cNvSpPr/>
          <p:nvPr userDrawn="1"/>
        </p:nvSpPr>
        <p:spPr>
          <a:xfrm>
            <a:off x="7704000" y="0"/>
            <a:ext cx="1440000" cy="928906"/>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angle 12"/>
          <p:cNvSpPr/>
          <p:nvPr userDrawn="1"/>
        </p:nvSpPr>
        <p:spPr>
          <a:xfrm>
            <a:off x="0" y="6064382"/>
            <a:ext cx="9140162" cy="4571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rgbClr val="007BBA"/>
              </a:solidFill>
            </a:endParaRPr>
          </a:p>
        </p:txBody>
      </p:sp>
      <p:sp>
        <p:nvSpPr>
          <p:cNvPr id="16" name="Rectangle 10"/>
          <p:cNvSpPr/>
          <p:nvPr userDrawn="1"/>
        </p:nvSpPr>
        <p:spPr>
          <a:xfrm>
            <a:off x="0" y="967951"/>
            <a:ext cx="9144000" cy="352462"/>
          </a:xfrm>
          <a:prstGeom prst="rect">
            <a:avLst/>
          </a:prstGeom>
          <a:solidFill>
            <a:schemeClr val="bg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23" name="Imagen 22"/>
          <p:cNvPicPr>
            <a:picLocks noChangeAspect="1"/>
          </p:cNvPicPr>
          <p:nvPr userDrawn="1"/>
        </p:nvPicPr>
        <p:blipFill>
          <a:blip r:embed="rId3"/>
          <a:stretch>
            <a:fillRect/>
          </a:stretch>
        </p:blipFill>
        <p:spPr>
          <a:xfrm>
            <a:off x="8489676" y="123897"/>
            <a:ext cx="673223" cy="648000"/>
          </a:xfrm>
          <a:prstGeom prst="rect">
            <a:avLst/>
          </a:prstGeom>
        </p:spPr>
      </p:pic>
      <p:sp>
        <p:nvSpPr>
          <p:cNvPr id="31" name="Rectangle 10"/>
          <p:cNvSpPr/>
          <p:nvPr userDrawn="1"/>
        </p:nvSpPr>
        <p:spPr>
          <a:xfrm>
            <a:off x="0" y="926596"/>
            <a:ext cx="9176162" cy="4571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3" name="CuadroTexto 2"/>
          <p:cNvSpPr txBox="1"/>
          <p:nvPr userDrawn="1"/>
        </p:nvSpPr>
        <p:spPr>
          <a:xfrm>
            <a:off x="1271967" y="83044"/>
            <a:ext cx="6365530" cy="923330"/>
          </a:xfrm>
          <a:prstGeom prst="rect">
            <a:avLst/>
          </a:prstGeom>
          <a:noFill/>
        </p:spPr>
        <p:txBody>
          <a:bodyPr wrap="square" rtlCol="0">
            <a:spAutoFit/>
          </a:bodyPr>
          <a:lstStyle/>
          <a:p>
            <a:r>
              <a:rPr lang="es-ES" sz="1800" b="1" dirty="0">
                <a:solidFill>
                  <a:schemeClr val="tx1">
                    <a:lumMod val="65000"/>
                    <a:lumOff val="35000"/>
                  </a:schemeClr>
                </a:solidFill>
                <a:latin typeface="Oswald Light" panose="02000303000000000000" pitchFamily="2" charset="0"/>
              </a:rPr>
              <a:t>V CONGRESO INTERNACIONAL de SEGURIDAD INDUSTRIAL en PUERTOS</a:t>
            </a:r>
          </a:p>
          <a:p>
            <a:r>
              <a:rPr lang="es-ES" sz="1600" b="1" dirty="0">
                <a:solidFill>
                  <a:schemeClr val="bg1">
                    <a:lumMod val="75000"/>
                  </a:schemeClr>
                </a:solidFill>
                <a:latin typeface="Oswald Light" panose="02000303000000000000" pitchFamily="2" charset="0"/>
              </a:rPr>
              <a:t>V INTERNATIONAL CONGRESS of SAFETY in PORTS</a:t>
            </a:r>
          </a:p>
        </p:txBody>
      </p:sp>
      <p:sp>
        <p:nvSpPr>
          <p:cNvPr id="5" name="CuadroTexto 4"/>
          <p:cNvSpPr txBox="1"/>
          <p:nvPr userDrawn="1"/>
        </p:nvSpPr>
        <p:spPr>
          <a:xfrm>
            <a:off x="7570994" y="131697"/>
            <a:ext cx="1089377" cy="738664"/>
          </a:xfrm>
          <a:prstGeom prst="rect">
            <a:avLst/>
          </a:prstGeom>
          <a:noFill/>
        </p:spPr>
        <p:txBody>
          <a:bodyPr wrap="square" rtlCol="0">
            <a:spAutoFit/>
          </a:bodyPr>
          <a:lstStyle/>
          <a:p>
            <a:pPr algn="ctr"/>
            <a:r>
              <a:rPr lang="es-ES" sz="1400" b="1" dirty="0">
                <a:solidFill>
                  <a:schemeClr val="tx1">
                    <a:lumMod val="65000"/>
                    <a:lumOff val="35000"/>
                  </a:schemeClr>
                </a:solidFill>
                <a:latin typeface="Oswald Light" panose="02000303000000000000" pitchFamily="2" charset="0"/>
              </a:rPr>
              <a:t>A CORUÑA</a:t>
            </a:r>
          </a:p>
          <a:p>
            <a:pPr algn="ctr"/>
            <a:r>
              <a:rPr lang="es-ES" sz="1400" b="1" dirty="0">
                <a:solidFill>
                  <a:schemeClr val="tx1">
                    <a:lumMod val="65000"/>
                    <a:lumOff val="35000"/>
                  </a:schemeClr>
                </a:solidFill>
                <a:latin typeface="Oswald Light" panose="02000303000000000000" pitchFamily="2" charset="0"/>
              </a:rPr>
              <a:t>18 y</a:t>
            </a:r>
            <a:r>
              <a:rPr lang="es-ES" sz="1400" b="1" baseline="0" dirty="0">
                <a:solidFill>
                  <a:schemeClr val="tx1">
                    <a:lumMod val="65000"/>
                    <a:lumOff val="35000"/>
                  </a:schemeClr>
                </a:solidFill>
                <a:latin typeface="Oswald Light" panose="02000303000000000000" pitchFamily="2" charset="0"/>
              </a:rPr>
              <a:t> 19</a:t>
            </a:r>
          </a:p>
          <a:p>
            <a:pPr algn="ctr"/>
            <a:r>
              <a:rPr lang="es-ES" sz="1400" b="1" baseline="0" dirty="0">
                <a:solidFill>
                  <a:schemeClr val="tx1">
                    <a:lumMod val="65000"/>
                    <a:lumOff val="35000"/>
                  </a:schemeClr>
                </a:solidFill>
                <a:latin typeface="Oswald Light" panose="02000303000000000000" pitchFamily="2" charset="0"/>
              </a:rPr>
              <a:t>Mayo 20220</a:t>
            </a:r>
            <a:endParaRPr lang="es-ES" sz="1400" b="1" dirty="0">
              <a:solidFill>
                <a:schemeClr val="tx1">
                  <a:lumMod val="65000"/>
                  <a:lumOff val="35000"/>
                </a:schemeClr>
              </a:solidFill>
              <a:latin typeface="Oswald Light" panose="02000303000000000000" pitchFamily="2" charset="0"/>
            </a:endParaRPr>
          </a:p>
        </p:txBody>
      </p:sp>
      <p:pic>
        <p:nvPicPr>
          <p:cNvPr id="22" name="Imagen 21"/>
          <p:cNvPicPr>
            <a:picLocks noChangeAspect="1"/>
          </p:cNvPicPr>
          <p:nvPr userDrawn="1"/>
        </p:nvPicPr>
        <p:blipFill>
          <a:blip r:embed="rId4"/>
          <a:stretch>
            <a:fillRect/>
          </a:stretch>
        </p:blipFill>
        <p:spPr>
          <a:xfrm>
            <a:off x="7956892" y="6455740"/>
            <a:ext cx="720000" cy="309819"/>
          </a:xfrm>
          <a:prstGeom prst="rect">
            <a:avLst/>
          </a:prstGeom>
        </p:spPr>
      </p:pic>
      <p:sp>
        <p:nvSpPr>
          <p:cNvPr id="33" name="CuadroTexto 32"/>
          <p:cNvSpPr txBox="1"/>
          <p:nvPr userDrawn="1"/>
        </p:nvSpPr>
        <p:spPr>
          <a:xfrm>
            <a:off x="7921443" y="6246654"/>
            <a:ext cx="663450" cy="215444"/>
          </a:xfrm>
          <a:prstGeom prst="rect">
            <a:avLst/>
          </a:prstGeom>
          <a:noFill/>
        </p:spPr>
        <p:txBody>
          <a:bodyPr wrap="square" rtlCol="0">
            <a:spAutoFit/>
          </a:bodyPr>
          <a:lstStyle/>
          <a:p>
            <a:r>
              <a:rPr lang="es-ES" sz="800" dirty="0">
                <a:solidFill>
                  <a:schemeClr val="tx1">
                    <a:lumMod val="65000"/>
                    <a:lumOff val="35000"/>
                  </a:schemeClr>
                </a:solidFill>
                <a:latin typeface="Oswald Regular" panose="02000503000000000000" pitchFamily="2" charset="0"/>
              </a:rPr>
              <a:t>GESTIONA</a:t>
            </a:r>
            <a:r>
              <a:rPr lang="es-ES" sz="800" dirty="0">
                <a:latin typeface="Oswald Regular" panose="02000503000000000000" pitchFamily="2" charset="0"/>
              </a:rPr>
              <a:t>:</a:t>
            </a:r>
          </a:p>
        </p:txBody>
      </p:sp>
      <p:grpSp>
        <p:nvGrpSpPr>
          <p:cNvPr id="27" name="Grupo 26"/>
          <p:cNvGrpSpPr/>
          <p:nvPr userDrawn="1"/>
        </p:nvGrpSpPr>
        <p:grpSpPr>
          <a:xfrm>
            <a:off x="2189824" y="6461153"/>
            <a:ext cx="5278577" cy="328454"/>
            <a:chOff x="880398" y="6330017"/>
            <a:chExt cx="5278577" cy="328454"/>
          </a:xfrm>
        </p:grpSpPr>
        <p:pic>
          <p:nvPicPr>
            <p:cNvPr id="11" name="Imagen 10"/>
            <p:cNvPicPr>
              <a:picLocks noChangeAspect="1"/>
            </p:cNvPicPr>
            <p:nvPr userDrawn="1"/>
          </p:nvPicPr>
          <p:blipFill>
            <a:blip r:embed="rId5"/>
            <a:stretch>
              <a:fillRect/>
            </a:stretch>
          </p:blipFill>
          <p:spPr>
            <a:xfrm>
              <a:off x="1842862" y="6401409"/>
              <a:ext cx="1260000" cy="223173"/>
            </a:xfrm>
            <a:prstGeom prst="rect">
              <a:avLst/>
            </a:prstGeom>
          </p:spPr>
        </p:pic>
        <p:pic>
          <p:nvPicPr>
            <p:cNvPr id="8" name="Imagen 7"/>
            <p:cNvPicPr>
              <a:picLocks noChangeAspect="1"/>
            </p:cNvPicPr>
            <p:nvPr userDrawn="1"/>
          </p:nvPicPr>
          <p:blipFill>
            <a:blip r:embed="rId6"/>
            <a:stretch>
              <a:fillRect/>
            </a:stretch>
          </p:blipFill>
          <p:spPr>
            <a:xfrm>
              <a:off x="880398" y="6382170"/>
              <a:ext cx="1080000" cy="261650"/>
            </a:xfrm>
            <a:prstGeom prst="rect">
              <a:avLst/>
            </a:prstGeom>
          </p:spPr>
        </p:pic>
        <p:pic>
          <p:nvPicPr>
            <p:cNvPr id="17" name="Imagen 16"/>
            <p:cNvPicPr>
              <a:picLocks noChangeAspect="1"/>
            </p:cNvPicPr>
            <p:nvPr userDrawn="1"/>
          </p:nvPicPr>
          <p:blipFill>
            <a:blip r:embed="rId7"/>
            <a:stretch>
              <a:fillRect/>
            </a:stretch>
          </p:blipFill>
          <p:spPr>
            <a:xfrm>
              <a:off x="3138659" y="6402096"/>
              <a:ext cx="1260000" cy="221798"/>
            </a:xfrm>
            <a:prstGeom prst="rect">
              <a:avLst/>
            </a:prstGeom>
          </p:spPr>
        </p:pic>
        <p:pic>
          <p:nvPicPr>
            <p:cNvPr id="18" name="Imagen 17"/>
            <p:cNvPicPr>
              <a:picLocks noChangeAspect="1"/>
            </p:cNvPicPr>
            <p:nvPr userDrawn="1"/>
          </p:nvPicPr>
          <p:blipFill>
            <a:blip r:embed="rId8"/>
            <a:stretch>
              <a:fillRect/>
            </a:stretch>
          </p:blipFill>
          <p:spPr>
            <a:xfrm>
              <a:off x="4429271" y="6394949"/>
              <a:ext cx="1080000" cy="236093"/>
            </a:xfrm>
            <a:prstGeom prst="rect">
              <a:avLst/>
            </a:prstGeom>
          </p:spPr>
        </p:pic>
        <p:pic>
          <p:nvPicPr>
            <p:cNvPr id="20" name="Imagen 19"/>
            <p:cNvPicPr>
              <a:picLocks noChangeAspect="1"/>
            </p:cNvPicPr>
            <p:nvPr userDrawn="1"/>
          </p:nvPicPr>
          <p:blipFill>
            <a:blip r:embed="rId9"/>
            <a:stretch>
              <a:fillRect/>
            </a:stretch>
          </p:blipFill>
          <p:spPr>
            <a:xfrm>
              <a:off x="5618975" y="6330017"/>
              <a:ext cx="540000" cy="328454"/>
            </a:xfrm>
            <a:prstGeom prst="rect">
              <a:avLst/>
            </a:prstGeom>
          </p:spPr>
        </p:pic>
      </p:grpSp>
      <p:sp>
        <p:nvSpPr>
          <p:cNvPr id="2" name="CuadroTexto 1"/>
          <p:cNvSpPr txBox="1"/>
          <p:nvPr userDrawn="1"/>
        </p:nvSpPr>
        <p:spPr>
          <a:xfrm>
            <a:off x="196981" y="6238960"/>
            <a:ext cx="668895" cy="230832"/>
          </a:xfrm>
          <a:prstGeom prst="rect">
            <a:avLst/>
          </a:prstGeom>
          <a:noFill/>
        </p:spPr>
        <p:txBody>
          <a:bodyPr wrap="square" rtlCol="0">
            <a:spAutoFit/>
          </a:bodyPr>
          <a:lstStyle/>
          <a:p>
            <a:r>
              <a:rPr lang="es-ES" sz="800" dirty="0">
                <a:solidFill>
                  <a:schemeClr val="tx1">
                    <a:lumMod val="65000"/>
                    <a:lumOff val="35000"/>
                  </a:schemeClr>
                </a:solidFill>
                <a:latin typeface="Oswald Regular" panose="02000503000000000000" pitchFamily="2" charset="0"/>
              </a:rPr>
              <a:t>COLABORA</a:t>
            </a:r>
            <a:r>
              <a:rPr lang="es-ES" sz="900" dirty="0">
                <a:solidFill>
                  <a:schemeClr val="tx1">
                    <a:lumMod val="65000"/>
                    <a:lumOff val="35000"/>
                  </a:schemeClr>
                </a:solidFill>
                <a:latin typeface="Oswald Regular" panose="02000503000000000000" pitchFamily="2" charset="0"/>
              </a:rPr>
              <a:t>:</a:t>
            </a:r>
          </a:p>
        </p:txBody>
      </p:sp>
      <p:pic>
        <p:nvPicPr>
          <p:cNvPr id="29" name="Imagen 28"/>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81" y="6462453"/>
            <a:ext cx="468000" cy="204367"/>
          </a:xfrm>
          <a:prstGeom prst="rect">
            <a:avLst/>
          </a:prstGeom>
        </p:spPr>
      </p:pic>
      <p:sp>
        <p:nvSpPr>
          <p:cNvPr id="32" name="CuadroTexto 31"/>
          <p:cNvSpPr txBox="1"/>
          <p:nvPr userDrawn="1"/>
        </p:nvSpPr>
        <p:spPr>
          <a:xfrm>
            <a:off x="2436712" y="6238160"/>
            <a:ext cx="940940" cy="215444"/>
          </a:xfrm>
          <a:prstGeom prst="rect">
            <a:avLst/>
          </a:prstGeom>
          <a:noFill/>
        </p:spPr>
        <p:txBody>
          <a:bodyPr wrap="square" rtlCol="0">
            <a:spAutoFit/>
          </a:bodyPr>
          <a:lstStyle/>
          <a:p>
            <a:r>
              <a:rPr lang="es-ES" sz="800" dirty="0">
                <a:solidFill>
                  <a:schemeClr val="tx1">
                    <a:lumMod val="65000"/>
                    <a:lumOff val="35000"/>
                  </a:schemeClr>
                </a:solidFill>
                <a:latin typeface="Oswald Regular" panose="02000503000000000000" pitchFamily="2" charset="0"/>
              </a:rPr>
              <a:t>ORGANIZA</a:t>
            </a:r>
            <a:r>
              <a:rPr lang="es-ES" sz="800" dirty="0">
                <a:latin typeface="Oswald Regular" panose="02000503000000000000" pitchFamily="2" charset="0"/>
              </a:rPr>
              <a:t>:</a:t>
            </a:r>
          </a:p>
        </p:txBody>
      </p:sp>
      <p:pic>
        <p:nvPicPr>
          <p:cNvPr id="7" name="Imagen 6" descr="Interfaz de usuario gráfica&#10;&#10;Descripción generada automáticamente">
            <a:extLst>
              <a:ext uri="{FF2B5EF4-FFF2-40B4-BE49-F238E27FC236}">
                <a16:creationId xmlns:a16="http://schemas.microsoft.com/office/drawing/2014/main" id="{32191B7C-B34E-3C44-500D-D07728B20B53}"/>
              </a:ext>
            </a:extLst>
          </p:cNvPr>
          <p:cNvPicPr>
            <a:picLocks noChangeAspect="1"/>
          </p:cNvPicPr>
          <p:nvPr userDrawn="1"/>
        </p:nvPicPr>
        <p:blipFill>
          <a:blip r:embed="rId11"/>
          <a:stretch>
            <a:fillRect/>
          </a:stretch>
        </p:blipFill>
        <p:spPr>
          <a:xfrm>
            <a:off x="766729" y="6381184"/>
            <a:ext cx="947570" cy="421767"/>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ítulo y objetos">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0000" y="4043"/>
            <a:ext cx="900000" cy="924863"/>
          </a:xfrm>
          <a:prstGeom prst="rect">
            <a:avLst/>
          </a:prstGeom>
        </p:spPr>
      </p:pic>
      <p:sp>
        <p:nvSpPr>
          <p:cNvPr id="24" name="Rectángulo 23"/>
          <p:cNvSpPr/>
          <p:nvPr userDrawn="1"/>
        </p:nvSpPr>
        <p:spPr>
          <a:xfrm>
            <a:off x="7704000" y="0"/>
            <a:ext cx="1440000" cy="928906"/>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angle 12"/>
          <p:cNvSpPr/>
          <p:nvPr userDrawn="1"/>
        </p:nvSpPr>
        <p:spPr>
          <a:xfrm>
            <a:off x="0" y="6558010"/>
            <a:ext cx="9140162" cy="4586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rgbClr val="007BBA"/>
              </a:solidFill>
            </a:endParaRPr>
          </a:p>
        </p:txBody>
      </p:sp>
      <p:sp>
        <p:nvSpPr>
          <p:cNvPr id="16" name="Rectangle 10"/>
          <p:cNvSpPr/>
          <p:nvPr userDrawn="1"/>
        </p:nvSpPr>
        <p:spPr>
          <a:xfrm>
            <a:off x="0" y="967951"/>
            <a:ext cx="9144000" cy="352462"/>
          </a:xfrm>
          <a:prstGeom prst="rect">
            <a:avLst/>
          </a:prstGeom>
          <a:solidFill>
            <a:schemeClr val="bg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23" name="Imagen 22"/>
          <p:cNvPicPr>
            <a:picLocks noChangeAspect="1"/>
          </p:cNvPicPr>
          <p:nvPr userDrawn="1"/>
        </p:nvPicPr>
        <p:blipFill>
          <a:blip r:embed="rId3"/>
          <a:stretch>
            <a:fillRect/>
          </a:stretch>
        </p:blipFill>
        <p:spPr>
          <a:xfrm>
            <a:off x="8489676" y="123897"/>
            <a:ext cx="673223" cy="648000"/>
          </a:xfrm>
          <a:prstGeom prst="rect">
            <a:avLst/>
          </a:prstGeom>
        </p:spPr>
      </p:pic>
      <p:sp>
        <p:nvSpPr>
          <p:cNvPr id="31" name="Rectangle 10"/>
          <p:cNvSpPr/>
          <p:nvPr userDrawn="1"/>
        </p:nvSpPr>
        <p:spPr>
          <a:xfrm>
            <a:off x="0" y="926596"/>
            <a:ext cx="9176162" cy="4571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3" name="CuadroTexto 2"/>
          <p:cNvSpPr txBox="1"/>
          <p:nvPr userDrawn="1"/>
        </p:nvSpPr>
        <p:spPr>
          <a:xfrm>
            <a:off x="1338470" y="135614"/>
            <a:ext cx="6365530" cy="661720"/>
          </a:xfrm>
          <a:prstGeom prst="rect">
            <a:avLst/>
          </a:prstGeom>
          <a:noFill/>
        </p:spPr>
        <p:txBody>
          <a:bodyPr wrap="square" rtlCol="0">
            <a:spAutoFit/>
          </a:bodyPr>
          <a:lstStyle/>
          <a:p>
            <a:r>
              <a:rPr lang="es-ES" sz="1900" b="1" dirty="0">
                <a:solidFill>
                  <a:schemeClr val="tx1">
                    <a:lumMod val="65000"/>
                    <a:lumOff val="35000"/>
                  </a:schemeClr>
                </a:solidFill>
                <a:latin typeface="Oswald Light" panose="02000303000000000000" pitchFamily="2" charset="0"/>
              </a:rPr>
              <a:t>V CONGRESO INTERNACIONAL de SEGURIDAD INDUSTRIAL en PUERTOS</a:t>
            </a:r>
          </a:p>
          <a:p>
            <a:r>
              <a:rPr lang="es-ES" sz="1800" b="1" dirty="0">
                <a:solidFill>
                  <a:schemeClr val="bg1">
                    <a:lumMod val="75000"/>
                  </a:schemeClr>
                </a:solidFill>
                <a:latin typeface="Oswald Light" panose="02000303000000000000" pitchFamily="2" charset="0"/>
              </a:rPr>
              <a:t>V INTERNATIONAL CONGRESS of SAFETY in PORTS</a:t>
            </a:r>
          </a:p>
        </p:txBody>
      </p:sp>
      <p:sp>
        <p:nvSpPr>
          <p:cNvPr id="5" name="CuadroTexto 4"/>
          <p:cNvSpPr txBox="1"/>
          <p:nvPr userDrawn="1"/>
        </p:nvSpPr>
        <p:spPr>
          <a:xfrm>
            <a:off x="7543562" y="95121"/>
            <a:ext cx="1089377" cy="738664"/>
          </a:xfrm>
          <a:prstGeom prst="rect">
            <a:avLst/>
          </a:prstGeom>
          <a:noFill/>
        </p:spPr>
        <p:txBody>
          <a:bodyPr wrap="square" rtlCol="0">
            <a:spAutoFit/>
          </a:bodyPr>
          <a:lstStyle/>
          <a:p>
            <a:pPr algn="ctr"/>
            <a:r>
              <a:rPr lang="es-ES" sz="1400" b="1" dirty="0">
                <a:solidFill>
                  <a:schemeClr val="tx1">
                    <a:lumMod val="65000"/>
                    <a:lumOff val="35000"/>
                  </a:schemeClr>
                </a:solidFill>
                <a:latin typeface="Oswald Light" panose="02000303000000000000" pitchFamily="2" charset="0"/>
              </a:rPr>
              <a:t>A CORUÑA</a:t>
            </a:r>
          </a:p>
          <a:p>
            <a:pPr algn="ctr"/>
            <a:r>
              <a:rPr lang="es-ES" sz="1400" b="1" dirty="0">
                <a:solidFill>
                  <a:schemeClr val="tx1">
                    <a:lumMod val="65000"/>
                    <a:lumOff val="35000"/>
                  </a:schemeClr>
                </a:solidFill>
                <a:latin typeface="Oswald Light" panose="02000303000000000000" pitchFamily="2" charset="0"/>
              </a:rPr>
              <a:t>18 y</a:t>
            </a:r>
            <a:r>
              <a:rPr lang="es-ES" sz="1400" b="1" baseline="0" dirty="0">
                <a:solidFill>
                  <a:schemeClr val="tx1">
                    <a:lumMod val="65000"/>
                    <a:lumOff val="35000"/>
                  </a:schemeClr>
                </a:solidFill>
                <a:latin typeface="Oswald Light" panose="02000303000000000000" pitchFamily="2" charset="0"/>
              </a:rPr>
              <a:t> 19</a:t>
            </a:r>
          </a:p>
          <a:p>
            <a:pPr algn="ctr"/>
            <a:r>
              <a:rPr lang="es-ES" sz="1400" b="1" baseline="0" dirty="0">
                <a:solidFill>
                  <a:schemeClr val="tx1">
                    <a:lumMod val="65000"/>
                    <a:lumOff val="35000"/>
                  </a:schemeClr>
                </a:solidFill>
                <a:latin typeface="Oswald Light" panose="02000303000000000000" pitchFamily="2" charset="0"/>
              </a:rPr>
              <a:t>Mayo 2022</a:t>
            </a:r>
            <a:endParaRPr lang="es-ES" sz="1400" b="1" dirty="0">
              <a:solidFill>
                <a:schemeClr val="tx1">
                  <a:lumMod val="65000"/>
                  <a:lumOff val="35000"/>
                </a:schemeClr>
              </a:solidFill>
              <a:latin typeface="Oswald Light" panose="02000303000000000000" pitchFamily="2" charset="0"/>
            </a:endParaRPr>
          </a:p>
        </p:txBody>
      </p:sp>
      <p:grpSp>
        <p:nvGrpSpPr>
          <p:cNvPr id="25" name="Grupo 24">
            <a:extLst>
              <a:ext uri="{FF2B5EF4-FFF2-40B4-BE49-F238E27FC236}">
                <a16:creationId xmlns:a16="http://schemas.microsoft.com/office/drawing/2014/main" id="{8A2245D0-FAB4-2490-42A2-41652D0E8192}"/>
              </a:ext>
            </a:extLst>
          </p:cNvPr>
          <p:cNvGrpSpPr/>
          <p:nvPr userDrawn="1"/>
        </p:nvGrpSpPr>
        <p:grpSpPr>
          <a:xfrm>
            <a:off x="652245" y="1596788"/>
            <a:ext cx="7839510" cy="4381149"/>
            <a:chOff x="800490" y="1596788"/>
            <a:chExt cx="7839510" cy="4381149"/>
          </a:xfrm>
        </p:grpSpPr>
        <p:sp>
          <p:nvSpPr>
            <p:cNvPr id="26" name="CuadroTexto 25">
              <a:extLst>
                <a:ext uri="{FF2B5EF4-FFF2-40B4-BE49-F238E27FC236}">
                  <a16:creationId xmlns:a16="http://schemas.microsoft.com/office/drawing/2014/main" id="{6AC01D06-2518-13DB-270B-5DF7B6F73552}"/>
                </a:ext>
              </a:extLst>
            </p:cNvPr>
            <p:cNvSpPr txBox="1"/>
            <p:nvPr userDrawn="1"/>
          </p:nvSpPr>
          <p:spPr>
            <a:xfrm>
              <a:off x="819946" y="1596788"/>
              <a:ext cx="1260000" cy="369332"/>
            </a:xfrm>
            <a:prstGeom prst="rect">
              <a:avLst/>
            </a:prstGeom>
            <a:noFill/>
          </p:spPr>
          <p:txBody>
            <a:bodyPr wrap="square" rtlCol="0">
              <a:spAutoFit/>
            </a:bodyPr>
            <a:lstStyle/>
            <a:p>
              <a:r>
                <a:rPr lang="es-ES" dirty="0">
                  <a:solidFill>
                    <a:schemeClr val="tx1">
                      <a:lumMod val="65000"/>
                      <a:lumOff val="35000"/>
                    </a:schemeClr>
                  </a:solidFill>
                  <a:latin typeface="Oswald Regular" panose="02000503000000000000" pitchFamily="2" charset="0"/>
                </a:rPr>
                <a:t>ORGANIZA</a:t>
              </a:r>
              <a:r>
                <a:rPr lang="es-ES" dirty="0">
                  <a:latin typeface="Oswald Regular" panose="02000503000000000000" pitchFamily="2" charset="0"/>
                </a:rPr>
                <a:t>:</a:t>
              </a:r>
            </a:p>
          </p:txBody>
        </p:sp>
        <p:pic>
          <p:nvPicPr>
            <p:cNvPr id="28" name="Imagen 27">
              <a:extLst>
                <a:ext uri="{FF2B5EF4-FFF2-40B4-BE49-F238E27FC236}">
                  <a16:creationId xmlns:a16="http://schemas.microsoft.com/office/drawing/2014/main" id="{B4D77055-2B17-2E83-3EAC-56CF962EDF7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43979" y="3380170"/>
              <a:ext cx="1800000" cy="498964"/>
            </a:xfrm>
            <a:prstGeom prst="rect">
              <a:avLst/>
            </a:prstGeom>
          </p:spPr>
        </p:pic>
        <p:pic>
          <p:nvPicPr>
            <p:cNvPr id="30" name="Imagen 29">
              <a:extLst>
                <a:ext uri="{FF2B5EF4-FFF2-40B4-BE49-F238E27FC236}">
                  <a16:creationId xmlns:a16="http://schemas.microsoft.com/office/drawing/2014/main" id="{9A93F746-2D9A-A642-DBAA-43F97F93F34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739741" y="3194573"/>
              <a:ext cx="1260000" cy="764187"/>
            </a:xfrm>
            <a:prstGeom prst="rect">
              <a:avLst/>
            </a:prstGeom>
          </p:spPr>
        </p:pic>
        <p:pic>
          <p:nvPicPr>
            <p:cNvPr id="34" name="Imagen 33">
              <a:extLst>
                <a:ext uri="{FF2B5EF4-FFF2-40B4-BE49-F238E27FC236}">
                  <a16:creationId xmlns:a16="http://schemas.microsoft.com/office/drawing/2014/main" id="{C28C4789-BD46-4B17-0379-5088C5654F5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152754" y="2129171"/>
              <a:ext cx="2160000" cy="382093"/>
            </a:xfrm>
            <a:prstGeom prst="rect">
              <a:avLst/>
            </a:prstGeom>
          </p:spPr>
        </p:pic>
        <p:pic>
          <p:nvPicPr>
            <p:cNvPr id="35" name="Imagen 34">
              <a:extLst>
                <a:ext uri="{FF2B5EF4-FFF2-40B4-BE49-F238E27FC236}">
                  <a16:creationId xmlns:a16="http://schemas.microsoft.com/office/drawing/2014/main" id="{5A63A044-356F-D0EE-03FD-5CD269A01068}"/>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800490" y="5337068"/>
              <a:ext cx="1800000" cy="476191"/>
            </a:xfrm>
            <a:prstGeom prst="rect">
              <a:avLst/>
            </a:prstGeom>
          </p:spPr>
        </p:pic>
        <p:pic>
          <p:nvPicPr>
            <p:cNvPr id="36" name="Imagen 35">
              <a:extLst>
                <a:ext uri="{FF2B5EF4-FFF2-40B4-BE49-F238E27FC236}">
                  <a16:creationId xmlns:a16="http://schemas.microsoft.com/office/drawing/2014/main" id="{7C2DB2A3-1792-AEDC-EEB0-0E112D316712}"/>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250601" y="2147825"/>
              <a:ext cx="1980000" cy="344785"/>
            </a:xfrm>
            <a:prstGeom prst="rect">
              <a:avLst/>
            </a:prstGeom>
          </p:spPr>
        </p:pic>
        <p:pic>
          <p:nvPicPr>
            <p:cNvPr id="37" name="Imagen 36">
              <a:extLst>
                <a:ext uri="{FF2B5EF4-FFF2-40B4-BE49-F238E27FC236}">
                  <a16:creationId xmlns:a16="http://schemas.microsoft.com/office/drawing/2014/main" id="{49D3F079-A2A5-1909-D748-176054B0DC0E}"/>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759741" y="2071786"/>
              <a:ext cx="1980000" cy="480972"/>
            </a:xfrm>
            <a:prstGeom prst="rect">
              <a:avLst/>
            </a:prstGeom>
          </p:spPr>
        </p:pic>
        <p:pic>
          <p:nvPicPr>
            <p:cNvPr id="38" name="Imagen 37">
              <a:extLst>
                <a:ext uri="{FF2B5EF4-FFF2-40B4-BE49-F238E27FC236}">
                  <a16:creationId xmlns:a16="http://schemas.microsoft.com/office/drawing/2014/main" id="{23CCA672-F02F-6F7A-9223-E3ABF7FF4EF5}"/>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068239" y="5264774"/>
              <a:ext cx="1440000" cy="620778"/>
            </a:xfrm>
            <a:prstGeom prst="rect">
              <a:avLst/>
            </a:prstGeom>
          </p:spPr>
        </p:pic>
        <p:sp>
          <p:nvSpPr>
            <p:cNvPr id="39" name="CuadroTexto 38">
              <a:extLst>
                <a:ext uri="{FF2B5EF4-FFF2-40B4-BE49-F238E27FC236}">
                  <a16:creationId xmlns:a16="http://schemas.microsoft.com/office/drawing/2014/main" id="{DF324A4A-322C-610F-8BB5-CFA5D7A2BD9A}"/>
                </a:ext>
              </a:extLst>
            </p:cNvPr>
            <p:cNvSpPr txBox="1"/>
            <p:nvPr userDrawn="1"/>
          </p:nvSpPr>
          <p:spPr>
            <a:xfrm>
              <a:off x="819946" y="4889721"/>
              <a:ext cx="1260000" cy="369332"/>
            </a:xfrm>
            <a:prstGeom prst="rect">
              <a:avLst/>
            </a:prstGeom>
            <a:noFill/>
          </p:spPr>
          <p:txBody>
            <a:bodyPr wrap="square" rtlCol="0">
              <a:spAutoFit/>
            </a:bodyPr>
            <a:lstStyle/>
            <a:p>
              <a:r>
                <a:rPr lang="es-ES" dirty="0">
                  <a:solidFill>
                    <a:schemeClr val="tx1">
                      <a:lumMod val="65000"/>
                      <a:lumOff val="35000"/>
                    </a:schemeClr>
                  </a:solidFill>
                  <a:latin typeface="Oswald Regular" panose="02000503000000000000" pitchFamily="2" charset="0"/>
                </a:rPr>
                <a:t>COLABORA</a:t>
              </a:r>
              <a:r>
                <a:rPr lang="es-ES" dirty="0">
                  <a:latin typeface="Oswald Regular" panose="02000503000000000000" pitchFamily="2" charset="0"/>
                </a:rPr>
                <a:t>:</a:t>
              </a:r>
            </a:p>
          </p:txBody>
        </p:sp>
        <p:sp>
          <p:nvSpPr>
            <p:cNvPr id="40" name="CuadroTexto 39">
              <a:extLst>
                <a:ext uri="{FF2B5EF4-FFF2-40B4-BE49-F238E27FC236}">
                  <a16:creationId xmlns:a16="http://schemas.microsoft.com/office/drawing/2014/main" id="{635705B2-4808-87D6-75B8-FD24AF0FEFA9}"/>
                </a:ext>
              </a:extLst>
            </p:cNvPr>
            <p:cNvSpPr txBox="1"/>
            <p:nvPr userDrawn="1"/>
          </p:nvSpPr>
          <p:spPr>
            <a:xfrm>
              <a:off x="6936478" y="4890218"/>
              <a:ext cx="1703522" cy="368339"/>
            </a:xfrm>
            <a:prstGeom prst="rect">
              <a:avLst/>
            </a:prstGeom>
            <a:noFill/>
          </p:spPr>
          <p:txBody>
            <a:bodyPr wrap="square" rtlCol="0">
              <a:spAutoFit/>
            </a:bodyPr>
            <a:lstStyle/>
            <a:p>
              <a:r>
                <a:rPr lang="es-ES" dirty="0">
                  <a:solidFill>
                    <a:schemeClr val="tx1">
                      <a:lumMod val="65000"/>
                      <a:lumOff val="35000"/>
                    </a:schemeClr>
                  </a:solidFill>
                  <a:latin typeface="Oswald Regular" panose="02000503000000000000" pitchFamily="2" charset="0"/>
                </a:rPr>
                <a:t>GESTIONA:</a:t>
              </a:r>
            </a:p>
          </p:txBody>
        </p:sp>
        <p:pic>
          <p:nvPicPr>
            <p:cNvPr id="41" name="Imagen 40">
              <a:extLst>
                <a:ext uri="{FF2B5EF4-FFF2-40B4-BE49-F238E27FC236}">
                  <a16:creationId xmlns:a16="http://schemas.microsoft.com/office/drawing/2014/main" id="{0252459C-094D-EBA7-C664-8B27928E8BBF}"/>
                </a:ext>
              </a:extLst>
            </p:cNvPr>
            <p:cNvPicPr>
              <a:picLocks noChangeAspect="1"/>
            </p:cNvPicPr>
            <p:nvPr userDrawn="1"/>
          </p:nvPicPr>
          <p:blipFill>
            <a:blip r:embed="rId11"/>
            <a:stretch>
              <a:fillRect/>
            </a:stretch>
          </p:blipFill>
          <p:spPr>
            <a:xfrm>
              <a:off x="2504013" y="5246354"/>
              <a:ext cx="1639966" cy="731583"/>
            </a:xfrm>
            <a:prstGeom prst="rect">
              <a:avLst/>
            </a:prstGeom>
          </p:spPr>
        </p:pic>
      </p:grpSp>
    </p:spTree>
    <p:extLst>
      <p:ext uri="{BB962C8B-B14F-4D97-AF65-F5344CB8AC3E}">
        <p14:creationId xmlns:p14="http://schemas.microsoft.com/office/powerpoint/2010/main" val="319305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5" name="TextBox 4"/>
          <p:cNvSpPr txBox="1"/>
          <p:nvPr/>
        </p:nvSpPr>
        <p:spPr>
          <a:xfrm>
            <a:off x="2800350" y="6604001"/>
            <a:ext cx="3543300" cy="213585"/>
          </a:xfrm>
          <a:prstGeom prst="rect">
            <a:avLst/>
          </a:prstGeom>
          <a:noFill/>
        </p:spPr>
        <p:txBody>
          <a:bodyPr>
            <a:spAutoFit/>
          </a:bodyPr>
          <a:lstStyle/>
          <a:p>
            <a:pPr algn="ctr" eaLnBrk="1" fontAlgn="auto" hangingPunct="1">
              <a:spcBef>
                <a:spcPts val="0"/>
              </a:spcBef>
              <a:spcAft>
                <a:spcPts val="0"/>
              </a:spcAft>
              <a:defRPr/>
            </a:pPr>
            <a:r>
              <a:rPr lang="en-US" sz="788" i="1" cap="small">
                <a:solidFill>
                  <a:schemeClr val="bg2">
                    <a:lumMod val="50000"/>
                  </a:schemeClr>
                </a:solidFill>
                <a:latin typeface="Segoe UI" panose="020B0502040204020203" pitchFamily="34" charset="0"/>
                <a:ea typeface="Segoe UI" panose="020B0502040204020203" pitchFamily="34" charset="0"/>
                <a:cs typeface="Segoe UI" panose="020B0502040204020203" pitchFamily="34" charset="0"/>
              </a:rPr>
              <a:t>Vision, Experience, Answers for Industry, Infrastructure &amp; Cities</a:t>
            </a:r>
          </a:p>
        </p:txBody>
      </p:sp>
      <p:sp>
        <p:nvSpPr>
          <p:cNvPr id="6" name="TextBox 5"/>
          <p:cNvSpPr txBox="1">
            <a:spLocks noChangeArrowheads="1"/>
          </p:cNvSpPr>
          <p:nvPr/>
        </p:nvSpPr>
        <p:spPr bwMode="auto">
          <a:xfrm>
            <a:off x="7143750" y="6627814"/>
            <a:ext cx="2000250" cy="190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en-US" altLang="en-US" sz="638">
                <a:solidFill>
                  <a:srgbClr val="767171"/>
                </a:solidFill>
                <a:latin typeface="Segoe UI" panose="020B0502040204020203" pitchFamily="34" charset="0"/>
                <a:cs typeface="Segoe UI" panose="020B0502040204020203" pitchFamily="34" charset="0"/>
              </a:rPr>
              <a:t>© ARC Advisory Group • </a:t>
            </a:r>
            <a:fld id="{9F37EC5A-780A-4692-803E-7C30272523B6}" type="slidenum">
              <a:rPr lang="en-US" altLang="en-US" sz="638" smtClean="0">
                <a:solidFill>
                  <a:srgbClr val="767171"/>
                </a:solidFill>
                <a:latin typeface="Segoe UI" panose="020B0502040204020203" pitchFamily="34" charset="0"/>
                <a:cs typeface="Segoe UI" panose="020B0502040204020203" pitchFamily="34" charset="0"/>
              </a:rPr>
              <a:pPr algn="r" eaLnBrk="1" hangingPunct="1">
                <a:defRPr/>
              </a:pPr>
              <a:t>‹N›</a:t>
            </a:fld>
            <a:endParaRPr lang="en-US" altLang="en-US" sz="638">
              <a:solidFill>
                <a:srgbClr val="767171"/>
              </a:solidFill>
              <a:latin typeface="Segoe UI" panose="020B0502040204020203" pitchFamily="34" charset="0"/>
              <a:cs typeface="Segoe UI" panose="020B0502040204020203" pitchFamily="34" charset="0"/>
            </a:endParaRPr>
          </a:p>
        </p:txBody>
      </p:sp>
      <p:sp>
        <p:nvSpPr>
          <p:cNvPr id="8" name="Title 1"/>
          <p:cNvSpPr>
            <a:spLocks noGrp="1"/>
          </p:cNvSpPr>
          <p:nvPr>
            <p:ph type="title"/>
          </p:nvPr>
        </p:nvSpPr>
        <p:spPr>
          <a:xfrm>
            <a:off x="628650" y="1"/>
            <a:ext cx="7886700" cy="883921"/>
          </a:xfrm>
        </p:spPr>
        <p:txBody>
          <a:bodyPr anchor="b">
            <a:normAutofit/>
          </a:bodyPr>
          <a:lstStyle>
            <a:lvl1pPr>
              <a:defRPr sz="2100">
                <a:solidFill>
                  <a:srgbClr val="336699"/>
                </a:solidFill>
                <a:latin typeface="Segoe UI Semibold" panose="020B0702040204020203" pitchFamily="34" charset="0"/>
              </a:defRPr>
            </a:lvl1pPr>
          </a:lstStyle>
          <a:p>
            <a:r>
              <a:rPr lang="en-US"/>
              <a:t>Click to edit Master title style</a:t>
            </a:r>
          </a:p>
        </p:txBody>
      </p:sp>
      <p:cxnSp>
        <p:nvCxnSpPr>
          <p:cNvPr id="9" name="Straight Connector 8"/>
          <p:cNvCxnSpPr/>
          <p:nvPr userDrawn="1"/>
        </p:nvCxnSpPr>
        <p:spPr>
          <a:xfrm>
            <a:off x="0" y="884238"/>
            <a:ext cx="9144000" cy="0"/>
          </a:xfrm>
          <a:prstGeom prst="line">
            <a:avLst/>
          </a:prstGeom>
          <a:ln w="28575">
            <a:solidFill>
              <a:srgbClr val="B6E73F"/>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6C36C4E5-6E26-4466-B971-4D639577C62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3531" y="6331790"/>
            <a:ext cx="60364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1187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a:extLst>
              <a:ext uri="{FF2B5EF4-FFF2-40B4-BE49-F238E27FC236}">
                <a16:creationId xmlns:a16="http://schemas.microsoft.com/office/drawing/2014/main" id="{CAD8E030-CCAB-4F96-87EF-28CF53D72924}"/>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a:extLst>
              <a:ext uri="{FF2B5EF4-FFF2-40B4-BE49-F238E27FC236}">
                <a16:creationId xmlns:a16="http://schemas.microsoft.com/office/drawing/2014/main" id="{DE142519-61C9-411A-B872-1901A65C1188}"/>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a:extLst>
              <a:ext uri="{FF2B5EF4-FFF2-40B4-BE49-F238E27FC236}">
                <a16:creationId xmlns:a16="http://schemas.microsoft.com/office/drawing/2014/main" id="{1AF383EC-E6FF-4B6C-8696-21A5DCFD0F11}"/>
              </a:ext>
            </a:extLst>
          </p:cNvPr>
          <p:cNvSpPr>
            <a:spLocks noGrp="1" noChangeArrowheads="1"/>
          </p:cNvSpPr>
          <p:nvPr>
            <p:ph type="sldNum" sz="quarter" idx="12"/>
          </p:nvPr>
        </p:nvSpPr>
        <p:spPr>
          <a:ln/>
        </p:spPr>
        <p:txBody>
          <a:bodyPr/>
          <a:lstStyle>
            <a:lvl1pPr>
              <a:defRPr/>
            </a:lvl1pPr>
          </a:lstStyle>
          <a:p>
            <a:fld id="{01DA4856-EAFF-47E2-8003-4C7F296B544D}" type="slidenum">
              <a:rPr lang="it-IT" altLang="it-IT"/>
              <a:pPr/>
              <a:t>‹N›</a:t>
            </a:fld>
            <a:endParaRPr lang="it-IT" altLang="it-IT"/>
          </a:p>
        </p:txBody>
      </p:sp>
    </p:spTree>
    <p:extLst>
      <p:ext uri="{BB962C8B-B14F-4D97-AF65-F5344CB8AC3E}">
        <p14:creationId xmlns:p14="http://schemas.microsoft.com/office/powerpoint/2010/main" val="2441451629"/>
      </p:ext>
    </p:extLst>
  </p:cSld>
  <p:clrMapOvr>
    <a:masterClrMapping/>
  </p:clrMapOvr>
  <p:transition spd="slow">
    <p:checke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73" r:id="rId1"/>
    <p:sldLayoutId id="2147484074" r:id="rId2"/>
    <p:sldLayoutId id="2147484076" r:id="rId3"/>
    <p:sldLayoutId id="2147484077" r:id="rId4"/>
    <p:sldLayoutId id="2147484078" r:id="rId5"/>
  </p:sldLayoutIdLst>
  <p:hf hdr="0" ftr="0"/>
  <p:txStyles>
    <p:titleStyle>
      <a:lvl1pPr algn="r" defTabSz="914400" rtl="0" eaLnBrk="1" latinLnBrk="0" hangingPunct="1">
        <a:spcBef>
          <a:spcPct val="0"/>
        </a:spcBef>
        <a:buNone/>
        <a:defRPr sz="4200" kern="1200">
          <a:solidFill>
            <a:schemeClr val="bg1"/>
          </a:solidFill>
          <a:latin typeface="+mj-lt"/>
          <a:ea typeface="+mj-ea"/>
          <a:cs typeface="+mj-cs"/>
        </a:defRPr>
      </a:lvl1pPr>
    </p:titleStyle>
    <p:bodyStyle>
      <a:lvl1pPr marL="454025" indent="-454025" algn="l" defTabSz="914400" rtl="0" eaLnBrk="1" latinLnBrk="0" hangingPunct="1">
        <a:spcBef>
          <a:spcPts val="2000"/>
        </a:spcBef>
        <a:buClr>
          <a:schemeClr val="bg1">
            <a:lumMod val="65000"/>
          </a:schemeClr>
        </a:buClr>
        <a:buSzPct val="90000"/>
        <a:buFont typeface="Wingdings" pitchFamily="2" charset="2"/>
        <a:buChar char=""/>
        <a:defRPr sz="2400" kern="1200">
          <a:solidFill>
            <a:schemeClr val="tx1">
              <a:lumMod val="85000"/>
              <a:lumOff val="15000"/>
            </a:schemeClr>
          </a:solidFill>
          <a:latin typeface="+mn-lt"/>
          <a:ea typeface="+mn-ea"/>
          <a:cs typeface="+mn-cs"/>
        </a:defRPr>
      </a:lvl1pPr>
      <a:lvl2pPr marL="914400" indent="-457200" algn="l" defTabSz="914400" rtl="0" eaLnBrk="1" latinLnBrk="0" hangingPunct="1">
        <a:spcBef>
          <a:spcPts val="600"/>
        </a:spcBef>
        <a:buClr>
          <a:schemeClr val="tx1">
            <a:lumMod val="75000"/>
            <a:lumOff val="25000"/>
          </a:schemeClr>
        </a:buClr>
        <a:buSzPct val="90000"/>
        <a:buFont typeface="Wingdings" pitchFamily="2" charset="2"/>
        <a:buChar char=""/>
        <a:defRPr sz="2200" kern="1200">
          <a:solidFill>
            <a:schemeClr val="tx1">
              <a:lumMod val="85000"/>
              <a:lumOff val="15000"/>
            </a:schemeClr>
          </a:solidFill>
          <a:latin typeface="+mn-lt"/>
          <a:ea typeface="+mn-ea"/>
          <a:cs typeface="+mn-cs"/>
        </a:defRPr>
      </a:lvl2pPr>
      <a:lvl3pPr marL="1260475" indent="-346075" algn="l" defTabSz="914400" rtl="0" eaLnBrk="1" latinLnBrk="0" hangingPunct="1">
        <a:spcBef>
          <a:spcPts val="600"/>
        </a:spcBef>
        <a:buClr>
          <a:schemeClr val="bg1">
            <a:lumMod val="65000"/>
          </a:schemeClr>
        </a:buClr>
        <a:buSzPct val="90000"/>
        <a:buFont typeface="Wingdings" pitchFamily="2" charset="2"/>
        <a:buChar char=""/>
        <a:defRPr sz="2000" kern="1200">
          <a:solidFill>
            <a:schemeClr val="tx1">
              <a:lumMod val="85000"/>
              <a:lumOff val="15000"/>
            </a:schemeClr>
          </a:solidFill>
          <a:latin typeface="+mn-lt"/>
          <a:ea typeface="+mn-ea"/>
          <a:cs typeface="+mn-cs"/>
        </a:defRPr>
      </a:lvl3pPr>
      <a:lvl4pPr marL="1600200" indent="-339725" algn="l" defTabSz="914400" rtl="0" eaLnBrk="1" latinLnBrk="0" hangingPunct="1">
        <a:spcBef>
          <a:spcPts val="600"/>
        </a:spcBef>
        <a:buClr>
          <a:schemeClr val="tx1">
            <a:lumMod val="75000"/>
            <a:lumOff val="25000"/>
          </a:schemeClr>
        </a:buClr>
        <a:buSzPct val="90000"/>
        <a:buFont typeface="Wingdings" pitchFamily="2" charset="2"/>
        <a:buChar char=""/>
        <a:defRPr sz="1800" kern="1200">
          <a:solidFill>
            <a:schemeClr val="tx1">
              <a:lumMod val="85000"/>
              <a:lumOff val="15000"/>
            </a:schemeClr>
          </a:solidFill>
          <a:latin typeface="+mn-lt"/>
          <a:ea typeface="+mn-ea"/>
          <a:cs typeface="+mn-cs"/>
        </a:defRPr>
      </a:lvl4pPr>
      <a:lvl5pPr marL="1939925" indent="-331788" algn="l" defTabSz="914400" rtl="0" eaLnBrk="1" latinLnBrk="0" hangingPunct="1">
        <a:spcBef>
          <a:spcPts val="600"/>
        </a:spcBef>
        <a:buClr>
          <a:schemeClr val="bg1">
            <a:lumMod val="65000"/>
          </a:schemeClr>
        </a:buClr>
        <a:buSzPct val="90000"/>
        <a:buFont typeface="Wingdings" pitchFamily="2" charset="2"/>
        <a:buChar char=""/>
        <a:defRPr sz="1800" kern="1200">
          <a:solidFill>
            <a:schemeClr val="tx1">
              <a:lumMod val="85000"/>
              <a:lumOff val="15000"/>
            </a:schemeClr>
          </a:solidFill>
          <a:latin typeface="+mn-lt"/>
          <a:ea typeface="+mn-ea"/>
          <a:cs typeface="+mn-cs"/>
        </a:defRPr>
      </a:lvl5pPr>
      <a:lvl6pPr marL="2290763" indent="-344488" algn="l" defTabSz="914400" rtl="0" eaLnBrk="1" latinLnBrk="0" hangingPunct="1">
        <a:spcBef>
          <a:spcPts val="600"/>
        </a:spcBef>
        <a:buClr>
          <a:schemeClr val="tx1">
            <a:lumMod val="75000"/>
            <a:lumOff val="2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6pPr>
      <a:lvl7pPr marL="2625725" indent="-344488" algn="l" defTabSz="914400" rtl="0" eaLnBrk="1" latinLnBrk="0" hangingPunct="1">
        <a:spcBef>
          <a:spcPts val="600"/>
        </a:spcBef>
        <a:buClr>
          <a:schemeClr val="bg1">
            <a:lumMod val="6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7pPr>
      <a:lvl8pPr marL="2970213" indent="-344488" algn="l" defTabSz="914400" rtl="0" eaLnBrk="1" latinLnBrk="0" hangingPunct="1">
        <a:spcBef>
          <a:spcPts val="600"/>
        </a:spcBef>
        <a:buClr>
          <a:schemeClr val="tx1">
            <a:lumMod val="75000"/>
            <a:lumOff val="2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8pPr>
      <a:lvl9pPr marL="3313113" indent="-344488" algn="l" defTabSz="914400" rtl="0" eaLnBrk="1" latinLnBrk="0" hangingPunct="1">
        <a:spcBef>
          <a:spcPts val="600"/>
        </a:spcBef>
        <a:buClr>
          <a:schemeClr val="bg1">
            <a:lumMod val="65000"/>
          </a:schemeClr>
        </a:buClr>
        <a:buSzPct val="90000"/>
        <a:buFont typeface="Wingdings" pitchFamily="2" charset="2"/>
        <a:buChar char=""/>
        <a:defRPr lang="en-US" sz="1800" kern="1200" dirty="0">
          <a:solidFill>
            <a:schemeClr val="tx1">
              <a:lumMod val="85000"/>
              <a:lumOff val="1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slide" Target="slide20.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7.png"/><Relationship Id="rId7" Type="http://schemas.openxmlformats.org/officeDocument/2006/relationships/diagramColors" Target="../diagrams/colors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4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88887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4294967295"/>
          </p:nvPr>
        </p:nvSpPr>
        <p:spPr>
          <a:xfrm>
            <a:off x="285619" y="1449000"/>
            <a:ext cx="8054328" cy="3960000"/>
          </a:xfrm>
          <a:prstGeom prst="rect">
            <a:avLst/>
          </a:prstGeom>
        </p:spPr>
        <p:txBody>
          <a:bodyPr/>
          <a:lstStyle/>
          <a:p>
            <a:pPr marL="0" indent="0" algn="just">
              <a:spcBef>
                <a:spcPts val="600"/>
              </a:spcBef>
              <a:buNone/>
            </a:pPr>
            <a:r>
              <a:rPr lang="en-US" sz="1400" dirty="0">
                <a:latin typeface="Oswald Light" panose="02000303000000000000"/>
              </a:rPr>
              <a:t>Within the shipping industry, ports have a signiﬁcant role as they operate as the connection between sea and land, as well as with the hinterland, in order to be able to load and unload the transported products. </a:t>
            </a:r>
          </a:p>
          <a:p>
            <a:pPr marL="0" indent="0" algn="just">
              <a:spcBef>
                <a:spcPts val="600"/>
              </a:spcBef>
              <a:buNone/>
            </a:pPr>
            <a:r>
              <a:rPr lang="en-US" sz="1400" dirty="0">
                <a:latin typeface="Oswald Light" panose="02000303000000000000"/>
              </a:rPr>
              <a:t>A port area is characterized by a wide range of activities: whereas some of these activities are common to the majority of industrial areas (e.g. big oil terminals, presence of rail and road traﬃc, chemical and petrochemical plants, general manufacturing and industry), there are several activities that are to be encountered exclusively in a </a:t>
            </a:r>
            <a:r>
              <a:rPr lang="en-US" sz="1400" dirty="0" err="1">
                <a:latin typeface="Oswald Light" panose="02000303000000000000"/>
              </a:rPr>
              <a:t>harbour</a:t>
            </a:r>
            <a:r>
              <a:rPr lang="en-US" sz="1400" dirty="0">
                <a:latin typeface="Oswald Light" panose="02000303000000000000"/>
              </a:rPr>
              <a:t> setting. </a:t>
            </a:r>
          </a:p>
          <a:p>
            <a:pPr marL="0" indent="0" algn="just">
              <a:spcBef>
                <a:spcPts val="600"/>
              </a:spcBef>
              <a:buNone/>
            </a:pPr>
            <a:endParaRPr lang="en-US" sz="1400" dirty="0">
              <a:latin typeface="Oswald Light" panose="02000303000000000000"/>
            </a:endParaRPr>
          </a:p>
          <a:p>
            <a:pPr marL="0" indent="0" algn="just">
              <a:spcBef>
                <a:spcPts val="600"/>
              </a:spcBef>
              <a:buNone/>
            </a:pPr>
            <a:r>
              <a:rPr lang="en-US" sz="1400" dirty="0">
                <a:latin typeface="Oswald Light" panose="02000303000000000000"/>
              </a:rPr>
              <a:t>Aspects of navigation and ships: loading and unloading of goods, oil jetties, shipyards, the presence of ﬁshing ﬂeets, marinas, dredging, the building of port infrastructures, crowds for passengers, etc. </a:t>
            </a:r>
          </a:p>
          <a:p>
            <a:pPr marL="0" indent="0" algn="just">
              <a:buNone/>
            </a:pPr>
            <a:r>
              <a:rPr lang="en-US" sz="1400" dirty="0">
                <a:latin typeface="Oswald Light" panose="02000303000000000000"/>
              </a:rPr>
              <a:t>As a result, ports are complex organizations and source of potential risks of accidents due to the ship traﬃc and the multiple activities that are carried out there, including the significant growth in existing areas (congestion).</a:t>
            </a:r>
            <a:endParaRPr lang="es-ES" sz="1400" dirty="0">
              <a:latin typeface="Oswald Light" panose="02000303000000000000"/>
            </a:endParaRPr>
          </a:p>
        </p:txBody>
      </p:sp>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Port complexity</a:t>
            </a:r>
          </a:p>
        </p:txBody>
      </p:sp>
      <p:sp>
        <p:nvSpPr>
          <p:cNvPr id="2" name="Rettangolo con angoli arrotondati 1">
            <a:extLst>
              <a:ext uri="{FF2B5EF4-FFF2-40B4-BE49-F238E27FC236}">
                <a16:creationId xmlns:a16="http://schemas.microsoft.com/office/drawing/2014/main" id="{EF695A5E-A9D9-4797-A430-07FF44E030C2}"/>
              </a:ext>
            </a:extLst>
          </p:cNvPr>
          <p:cNvSpPr/>
          <p:nvPr/>
        </p:nvSpPr>
        <p:spPr>
          <a:xfrm>
            <a:off x="389299" y="4747031"/>
            <a:ext cx="1638677" cy="932507"/>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t-IT" b="1" dirty="0">
                <a:latin typeface="Oswald Light" panose="02000303000000000000"/>
              </a:rPr>
              <a:t>PORT</a:t>
            </a:r>
            <a:r>
              <a:rPr lang="it-IT" dirty="0">
                <a:latin typeface="Oswald Light" panose="02000303000000000000"/>
              </a:rPr>
              <a:t> </a:t>
            </a:r>
          </a:p>
          <a:p>
            <a:pPr algn="ctr"/>
            <a:r>
              <a:rPr lang="it-IT" sz="1400" dirty="0">
                <a:latin typeface="Oswald Light" panose="02000303000000000000"/>
              </a:rPr>
              <a:t>(</a:t>
            </a:r>
            <a:r>
              <a:rPr lang="it-IT" sz="1400" dirty="0" err="1">
                <a:latin typeface="Oswald Light" panose="02000303000000000000"/>
              </a:rPr>
              <a:t>including</a:t>
            </a:r>
            <a:r>
              <a:rPr lang="it-IT" sz="1400" dirty="0">
                <a:latin typeface="Oswald Light" panose="02000303000000000000"/>
              </a:rPr>
              <a:t> port in </a:t>
            </a:r>
            <a:r>
              <a:rPr lang="it-IT" sz="1400" dirty="0" err="1">
                <a:latin typeface="Oswald Light" panose="02000303000000000000"/>
              </a:rPr>
              <a:t>land</a:t>
            </a:r>
            <a:r>
              <a:rPr lang="it-IT" sz="1400" dirty="0">
                <a:latin typeface="Oswald Light" panose="02000303000000000000"/>
              </a:rPr>
              <a:t> terminals)</a:t>
            </a:r>
            <a:endParaRPr lang="it-IT" dirty="0">
              <a:latin typeface="Oswald Light" panose="02000303000000000000"/>
            </a:endParaRPr>
          </a:p>
        </p:txBody>
      </p:sp>
      <p:sp>
        <p:nvSpPr>
          <p:cNvPr id="5" name="Rettangolo con angoli arrotondati 4">
            <a:extLst>
              <a:ext uri="{FF2B5EF4-FFF2-40B4-BE49-F238E27FC236}">
                <a16:creationId xmlns:a16="http://schemas.microsoft.com/office/drawing/2014/main" id="{4387B2F6-94C9-49A9-9C83-2C3A7501714D}"/>
              </a:ext>
            </a:extLst>
          </p:cNvPr>
          <p:cNvSpPr/>
          <p:nvPr/>
        </p:nvSpPr>
        <p:spPr>
          <a:xfrm>
            <a:off x="2547796" y="4747031"/>
            <a:ext cx="1638677" cy="932507"/>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it-IT" b="1" dirty="0">
                <a:latin typeface="Oswald Light" panose="02000303000000000000"/>
              </a:rPr>
              <a:t>INTERFACES</a:t>
            </a:r>
          </a:p>
        </p:txBody>
      </p:sp>
      <p:sp>
        <p:nvSpPr>
          <p:cNvPr id="6" name="Rettangolo con angoli arrotondati 5">
            <a:extLst>
              <a:ext uri="{FF2B5EF4-FFF2-40B4-BE49-F238E27FC236}">
                <a16:creationId xmlns:a16="http://schemas.microsoft.com/office/drawing/2014/main" id="{C89C035D-391A-4CA0-BDD7-E2257451E41A}"/>
              </a:ext>
            </a:extLst>
          </p:cNvPr>
          <p:cNvSpPr/>
          <p:nvPr/>
        </p:nvSpPr>
        <p:spPr>
          <a:xfrm>
            <a:off x="4706293" y="4747031"/>
            <a:ext cx="1638677" cy="932507"/>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it-IT" b="1" dirty="0">
                <a:latin typeface="Oswald Light" panose="02000303000000000000"/>
              </a:rPr>
              <a:t>TRAFFIC</a:t>
            </a:r>
          </a:p>
        </p:txBody>
      </p:sp>
      <p:sp>
        <p:nvSpPr>
          <p:cNvPr id="7" name="Rettangolo con angoli arrotondati 6">
            <a:extLst>
              <a:ext uri="{FF2B5EF4-FFF2-40B4-BE49-F238E27FC236}">
                <a16:creationId xmlns:a16="http://schemas.microsoft.com/office/drawing/2014/main" id="{94362ABC-8D3B-4437-9702-F31E513C922E}"/>
              </a:ext>
            </a:extLst>
          </p:cNvPr>
          <p:cNvSpPr/>
          <p:nvPr/>
        </p:nvSpPr>
        <p:spPr>
          <a:xfrm>
            <a:off x="6879420" y="4747031"/>
            <a:ext cx="1638677" cy="932507"/>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it-IT" b="1" dirty="0">
                <a:latin typeface="Oswald Light" panose="02000303000000000000"/>
              </a:rPr>
              <a:t>SHIPS </a:t>
            </a:r>
          </a:p>
          <a:p>
            <a:pPr algn="ctr"/>
            <a:r>
              <a:rPr lang="it-IT" dirty="0" err="1">
                <a:latin typeface="Oswald Light" panose="02000303000000000000"/>
              </a:rPr>
              <a:t>at</a:t>
            </a:r>
            <a:r>
              <a:rPr lang="it-IT" dirty="0">
                <a:latin typeface="Oswald Light" panose="02000303000000000000"/>
              </a:rPr>
              <a:t> anchor</a:t>
            </a:r>
          </a:p>
        </p:txBody>
      </p:sp>
      <p:sp>
        <p:nvSpPr>
          <p:cNvPr id="4" name="Segno di addizione 3">
            <a:extLst>
              <a:ext uri="{FF2B5EF4-FFF2-40B4-BE49-F238E27FC236}">
                <a16:creationId xmlns:a16="http://schemas.microsoft.com/office/drawing/2014/main" id="{CFA790BC-E11D-46C8-BA41-A698737216B8}"/>
              </a:ext>
            </a:extLst>
          </p:cNvPr>
          <p:cNvSpPr/>
          <p:nvPr/>
        </p:nvSpPr>
        <p:spPr>
          <a:xfrm>
            <a:off x="2124181" y="5048086"/>
            <a:ext cx="312780" cy="330397"/>
          </a:xfrm>
          <a:prstGeom prst="mathPlus">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it-IT"/>
          </a:p>
        </p:txBody>
      </p:sp>
      <p:sp>
        <p:nvSpPr>
          <p:cNvPr id="10" name="Segno di addizione 9">
            <a:extLst>
              <a:ext uri="{FF2B5EF4-FFF2-40B4-BE49-F238E27FC236}">
                <a16:creationId xmlns:a16="http://schemas.microsoft.com/office/drawing/2014/main" id="{933870BB-C61F-4239-977A-8E6D2022E2E0}"/>
              </a:ext>
            </a:extLst>
          </p:cNvPr>
          <p:cNvSpPr/>
          <p:nvPr/>
        </p:nvSpPr>
        <p:spPr>
          <a:xfrm>
            <a:off x="4280780" y="5048086"/>
            <a:ext cx="312780" cy="330397"/>
          </a:xfrm>
          <a:prstGeom prst="mathPlus">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it-IT"/>
          </a:p>
        </p:txBody>
      </p:sp>
      <p:sp>
        <p:nvSpPr>
          <p:cNvPr id="11" name="Segno di addizione 10">
            <a:extLst>
              <a:ext uri="{FF2B5EF4-FFF2-40B4-BE49-F238E27FC236}">
                <a16:creationId xmlns:a16="http://schemas.microsoft.com/office/drawing/2014/main" id="{A2FD1872-2270-4F99-9E85-F7DAE59459B6}"/>
              </a:ext>
            </a:extLst>
          </p:cNvPr>
          <p:cNvSpPr/>
          <p:nvPr/>
        </p:nvSpPr>
        <p:spPr>
          <a:xfrm>
            <a:off x="6455805" y="5048086"/>
            <a:ext cx="312780" cy="330397"/>
          </a:xfrm>
          <a:prstGeom prst="mathPlus">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169030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4294967295"/>
          </p:nvPr>
        </p:nvSpPr>
        <p:spPr>
          <a:xfrm>
            <a:off x="544836" y="1707149"/>
            <a:ext cx="8054328" cy="3960000"/>
          </a:xfrm>
          <a:prstGeom prst="rect">
            <a:avLst/>
          </a:prstGeom>
        </p:spPr>
        <p:txBody>
          <a:bodyPr/>
          <a:lstStyle/>
          <a:p>
            <a:pPr marL="0" indent="0" algn="just">
              <a:buNone/>
            </a:pPr>
            <a:r>
              <a:rPr lang="en-GB" sz="1400" dirty="0">
                <a:latin typeface="Oswald Light" panose="02000303000000000000" pitchFamily="2" charset="0"/>
              </a:rPr>
              <a:t>Among these instigating factors, the human factors is considered as the most prominent that counts for a huge portion of the overall accidents in the hazardous cargo maritime transport sector,</a:t>
            </a:r>
          </a:p>
          <a:p>
            <a:pPr marL="0" indent="0" algn="just">
              <a:buNone/>
            </a:pPr>
            <a:r>
              <a:rPr lang="en-GB" sz="1400" dirty="0">
                <a:latin typeface="Oswald Light" panose="02000303000000000000" pitchFamily="2" charset="0"/>
              </a:rPr>
              <a:t>Their result revealed that mental fatigue, lack of adequate training, and inadequate supervision ha a critical role in accident causation.</a:t>
            </a:r>
          </a:p>
          <a:p>
            <a:pPr marL="0" indent="0" algn="just">
              <a:buNone/>
            </a:pPr>
            <a:r>
              <a:rPr lang="en-GB" sz="1400" dirty="0">
                <a:latin typeface="Oswald Light" panose="02000303000000000000" pitchFamily="2" charset="0"/>
              </a:rPr>
              <a:t>The human factor is highly diversified when it comes to the instigation of hazardous cargo and maritime accidents. It involves the qualification, experience, training, mental and psychological state, use and abuse authority, errors and violations, definition and implementation of safety measures, the developed rules and measures, followed and implemented technological and physiological setup and the organizational composition on the part of involved employees.</a:t>
            </a:r>
          </a:p>
          <a:p>
            <a:pPr marL="0" indent="0">
              <a:buNone/>
            </a:pPr>
            <a:endParaRPr lang="es-ES" sz="1400" dirty="0">
              <a:latin typeface="Oswald Regular" panose="02000503000000000000" pitchFamily="2" charset="0"/>
            </a:endParaRPr>
          </a:p>
        </p:txBody>
      </p:sp>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Human factors</a:t>
            </a:r>
          </a:p>
        </p:txBody>
      </p:sp>
      <p:pic>
        <p:nvPicPr>
          <p:cNvPr id="2" name="Immagine 1">
            <a:extLst>
              <a:ext uri="{FF2B5EF4-FFF2-40B4-BE49-F238E27FC236}">
                <a16:creationId xmlns:a16="http://schemas.microsoft.com/office/drawing/2014/main" id="{4E2F424A-CB08-442D-B75D-AABFB39773A1}"/>
              </a:ext>
            </a:extLst>
          </p:cNvPr>
          <p:cNvPicPr>
            <a:picLocks noChangeAspect="1"/>
          </p:cNvPicPr>
          <p:nvPr/>
        </p:nvPicPr>
        <p:blipFill>
          <a:blip r:embed="rId2"/>
          <a:stretch>
            <a:fillRect/>
          </a:stretch>
        </p:blipFill>
        <p:spPr>
          <a:xfrm>
            <a:off x="2511677" y="4486049"/>
            <a:ext cx="3867150" cy="1181100"/>
          </a:xfrm>
          <a:prstGeom prst="rect">
            <a:avLst/>
          </a:prstGeom>
        </p:spPr>
      </p:pic>
    </p:spTree>
    <p:extLst>
      <p:ext uri="{BB962C8B-B14F-4D97-AF65-F5344CB8AC3E}">
        <p14:creationId xmlns:p14="http://schemas.microsoft.com/office/powerpoint/2010/main" val="1172156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Human factors</a:t>
            </a:r>
          </a:p>
        </p:txBody>
      </p:sp>
      <p:pic>
        <p:nvPicPr>
          <p:cNvPr id="4" name="Immagine 3">
            <a:extLst>
              <a:ext uri="{FF2B5EF4-FFF2-40B4-BE49-F238E27FC236}">
                <a16:creationId xmlns:a16="http://schemas.microsoft.com/office/drawing/2014/main" id="{ADD9C75B-A12F-5B2E-66FD-78DAE2F36F3B}"/>
              </a:ext>
            </a:extLst>
          </p:cNvPr>
          <p:cNvPicPr>
            <a:picLocks noChangeAspect="1"/>
          </p:cNvPicPr>
          <p:nvPr/>
        </p:nvPicPr>
        <p:blipFill rotWithShape="1">
          <a:blip r:embed="rId2"/>
          <a:srcRect l="5958" t="12133" r="6527" b="6755"/>
          <a:stretch/>
        </p:blipFill>
        <p:spPr>
          <a:xfrm>
            <a:off x="932985" y="1370254"/>
            <a:ext cx="7278029" cy="4644346"/>
          </a:xfrm>
          <a:prstGeom prst="rect">
            <a:avLst/>
          </a:prstGeom>
        </p:spPr>
      </p:pic>
    </p:spTree>
    <p:extLst>
      <p:ext uri="{BB962C8B-B14F-4D97-AF65-F5344CB8AC3E}">
        <p14:creationId xmlns:p14="http://schemas.microsoft.com/office/powerpoint/2010/main" val="15431282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Safety culture</a:t>
            </a:r>
          </a:p>
        </p:txBody>
      </p:sp>
      <p:pic>
        <p:nvPicPr>
          <p:cNvPr id="6" name="Immagine 5">
            <a:extLst>
              <a:ext uri="{FF2B5EF4-FFF2-40B4-BE49-F238E27FC236}">
                <a16:creationId xmlns:a16="http://schemas.microsoft.com/office/drawing/2014/main" id="{1806CF14-4BF0-43CB-81CF-2D82EDB51C06}"/>
              </a:ext>
            </a:extLst>
          </p:cNvPr>
          <p:cNvPicPr>
            <a:picLocks noChangeAspect="1"/>
          </p:cNvPicPr>
          <p:nvPr/>
        </p:nvPicPr>
        <p:blipFill>
          <a:blip r:embed="rId2"/>
          <a:stretch>
            <a:fillRect/>
          </a:stretch>
        </p:blipFill>
        <p:spPr>
          <a:xfrm>
            <a:off x="1092679" y="1683477"/>
            <a:ext cx="6562725" cy="4057650"/>
          </a:xfrm>
          <a:prstGeom prst="rect">
            <a:avLst/>
          </a:prstGeom>
        </p:spPr>
      </p:pic>
    </p:spTree>
    <p:extLst>
      <p:ext uri="{BB962C8B-B14F-4D97-AF65-F5344CB8AC3E}">
        <p14:creationId xmlns:p14="http://schemas.microsoft.com/office/powerpoint/2010/main" val="9223382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630342" y="2260820"/>
            <a:ext cx="4386263" cy="3221831"/>
          </a:xfrm>
          <a:prstGeom prst="rect">
            <a:avLst/>
          </a:prstGeom>
          <a:noFill/>
          <a:ln w="9525">
            <a:noFill/>
            <a:miter lim="800000"/>
            <a:headEnd/>
            <a:tailEnd/>
          </a:ln>
          <a:effectLst/>
        </p:spPr>
      </p:pic>
      <p:sp>
        <p:nvSpPr>
          <p:cNvPr id="4" name="Segnaposto contenuto 5">
            <a:extLst>
              <a:ext uri="{FF2B5EF4-FFF2-40B4-BE49-F238E27FC236}">
                <a16:creationId xmlns:a16="http://schemas.microsoft.com/office/drawing/2014/main" id="{3D43FF5F-FD95-1947-8BFD-8C5F6F058C15}"/>
              </a:ext>
            </a:extLst>
          </p:cNvPr>
          <p:cNvSpPr txBox="1">
            <a:spLocks/>
          </p:cNvSpPr>
          <p:nvPr/>
        </p:nvSpPr>
        <p:spPr>
          <a:xfrm>
            <a:off x="417630" y="1559951"/>
            <a:ext cx="8592242" cy="743660"/>
          </a:xfrm>
          <a:prstGeom prst="rect">
            <a:avLst/>
          </a:prstGeom>
        </p:spPr>
        <p:txBody>
          <a:bodyPr vert="horz" lIns="0" tIns="68580" rIns="0" bIns="34290" rtlCol="0">
            <a:noAutofit/>
          </a:bodyPr>
          <a:lstStyle/>
          <a:p>
            <a:pPr lvl="0">
              <a:defRPr/>
            </a:pPr>
            <a:r>
              <a:rPr lang="pt-BR" sz="1500" b="1" dirty="0">
                <a:latin typeface="Oswald Regular" panose="02000503000000000000"/>
                <a:ea typeface="Segoe UI" panose="020B0502040204020203" pitchFamily="34" charset="0"/>
                <a:cs typeface="Segoe UI" panose="020B0502040204020203" pitchFamily="34" charset="0"/>
              </a:rPr>
              <a:t>Safety Management System applied to plant (Annex III)</a:t>
            </a:r>
            <a:endParaRPr lang="it-IT" sz="1500" b="1" dirty="0">
              <a:latin typeface="Oswald Regular" panose="02000503000000000000"/>
              <a:ea typeface="Segoe UI" panose="020B0502040204020203" pitchFamily="34" charset="0"/>
              <a:cs typeface="Segoe UI" panose="020B0502040204020203" pitchFamily="34" charset="0"/>
            </a:endParaRPr>
          </a:p>
        </p:txBody>
      </p:sp>
      <p:sp>
        <p:nvSpPr>
          <p:cNvPr id="5" name="Titolo 4"/>
          <p:cNvSpPr>
            <a:spLocks noGrp="1"/>
          </p:cNvSpPr>
          <p:nvPr>
            <p:ph type="title" idx="4294967295"/>
          </p:nvPr>
        </p:nvSpPr>
        <p:spPr>
          <a:xfrm>
            <a:off x="0" y="0"/>
            <a:ext cx="7886700" cy="884238"/>
          </a:xfrm>
        </p:spPr>
        <p:txBody>
          <a:bodyPr/>
          <a:lstStyle/>
          <a:p>
            <a:endParaRPr lang="en-GB" sz="2400" spc="-15" dirty="0"/>
          </a:p>
        </p:txBody>
      </p:sp>
      <p:sp>
        <p:nvSpPr>
          <p:cNvPr id="6" name="Segnaposto contenuto 5">
            <a:extLst>
              <a:ext uri="{FF2B5EF4-FFF2-40B4-BE49-F238E27FC236}">
                <a16:creationId xmlns:a16="http://schemas.microsoft.com/office/drawing/2014/main" id="{3D43FF5F-FD95-1947-8BFD-8C5F6F058C15}"/>
              </a:ext>
            </a:extLst>
          </p:cNvPr>
          <p:cNvSpPr txBox="1">
            <a:spLocks/>
          </p:cNvSpPr>
          <p:nvPr/>
        </p:nvSpPr>
        <p:spPr>
          <a:xfrm>
            <a:off x="5123536" y="2260820"/>
            <a:ext cx="3675706" cy="2100901"/>
          </a:xfrm>
          <a:prstGeom prst="rect">
            <a:avLst/>
          </a:prstGeom>
        </p:spPr>
        <p:txBody>
          <a:bodyPr vert="horz" lIns="0" tIns="68580" rIns="0" bIns="34290" rtlCol="0">
            <a:noAutofit/>
          </a:bodyPr>
          <a:lstStyle/>
          <a:p>
            <a:pPr lvl="0">
              <a:defRPr/>
            </a:pPr>
            <a:r>
              <a:rPr lang="pt-BR" sz="1400" dirty="0">
                <a:latin typeface="Oswald Regular" panose="02000503000000000000"/>
                <a:ea typeface="Segoe UI" panose="020B0502040204020203" pitchFamily="34" charset="0"/>
                <a:cs typeface="Segoe UI" panose="020B0502040204020203" pitchFamily="34" charset="0"/>
              </a:rPr>
              <a:t>Main pillars:</a:t>
            </a:r>
          </a:p>
          <a:p>
            <a:pPr marL="271463" indent="-271463">
              <a:spcBef>
                <a:spcPts val="450"/>
              </a:spcBef>
              <a:buClr>
                <a:srgbClr val="3860A5"/>
              </a:buClr>
              <a:buFont typeface="Arial" pitchFamily="34" charset="0"/>
              <a:buChar char="•"/>
              <a:defRPr/>
            </a:pPr>
            <a:r>
              <a:rPr lang="pt-BR" sz="1400" b="1" dirty="0">
                <a:latin typeface="Oswald Regular" panose="02000503000000000000"/>
                <a:ea typeface="Segoe UI" panose="020B0502040204020203" pitchFamily="34" charset="0"/>
                <a:cs typeface="Segoe UI" panose="020B0502040204020203" pitchFamily="34" charset="0"/>
              </a:rPr>
              <a:t>O</a:t>
            </a:r>
            <a:r>
              <a:rPr lang="pt-BR" sz="1400" dirty="0">
                <a:latin typeface="Oswald Regular" panose="02000503000000000000"/>
                <a:ea typeface="Segoe UI" panose="020B0502040204020203" pitchFamily="34" charset="0"/>
                <a:cs typeface="Segoe UI" panose="020B0502040204020203" pitchFamily="34" charset="0"/>
              </a:rPr>
              <a:t>RGANISATION AND PERSONNEL</a:t>
            </a:r>
          </a:p>
          <a:p>
            <a:pPr marL="271463" indent="-271463">
              <a:spcBef>
                <a:spcPts val="450"/>
              </a:spcBef>
              <a:buClr>
                <a:srgbClr val="3860A5"/>
              </a:buClr>
              <a:buFont typeface="Arial" pitchFamily="34" charset="0"/>
              <a:buChar char="•"/>
              <a:defRPr/>
            </a:pPr>
            <a:r>
              <a:rPr lang="pt-BR" sz="1400" b="1" dirty="0">
                <a:latin typeface="Oswald Regular" panose="02000503000000000000"/>
                <a:ea typeface="Segoe UI" panose="020B0502040204020203" pitchFamily="34" charset="0"/>
                <a:cs typeface="Segoe UI" panose="020B0502040204020203" pitchFamily="34" charset="0"/>
              </a:rPr>
              <a:t>ID</a:t>
            </a:r>
            <a:r>
              <a:rPr lang="pt-BR" sz="1400" dirty="0">
                <a:latin typeface="Oswald Regular" panose="02000503000000000000"/>
                <a:ea typeface="Segoe UI" panose="020B0502040204020203" pitchFamily="34" charset="0"/>
                <a:cs typeface="Segoe UI" panose="020B0502040204020203" pitchFamily="34" charset="0"/>
              </a:rPr>
              <a:t>ENTIFICATION AND EVALUATION OF MAJOR HAZARDS</a:t>
            </a:r>
          </a:p>
          <a:p>
            <a:pPr marL="271463" indent="-271463">
              <a:spcBef>
                <a:spcPts val="450"/>
              </a:spcBef>
              <a:buClr>
                <a:srgbClr val="3860A5"/>
              </a:buClr>
              <a:buFont typeface="Arial" pitchFamily="34" charset="0"/>
              <a:buChar char="•"/>
              <a:defRPr/>
            </a:pPr>
            <a:r>
              <a:rPr lang="pt-BR" sz="1400" b="1" dirty="0">
                <a:latin typeface="Oswald Regular" panose="02000503000000000000"/>
                <a:ea typeface="Segoe UI" panose="020B0502040204020203" pitchFamily="34" charset="0"/>
                <a:cs typeface="Segoe UI" panose="020B0502040204020203" pitchFamily="34" charset="0"/>
              </a:rPr>
              <a:t>OP</a:t>
            </a:r>
            <a:r>
              <a:rPr lang="pt-BR" sz="1400" dirty="0">
                <a:latin typeface="Oswald Regular" panose="02000503000000000000"/>
                <a:ea typeface="Segoe UI" panose="020B0502040204020203" pitchFamily="34" charset="0"/>
                <a:cs typeface="Segoe UI" panose="020B0502040204020203" pitchFamily="34" charset="0"/>
              </a:rPr>
              <a:t>ERATIONAL CONTROL</a:t>
            </a:r>
          </a:p>
          <a:p>
            <a:pPr marL="271463" indent="-271463">
              <a:spcBef>
                <a:spcPts val="450"/>
              </a:spcBef>
              <a:buClr>
                <a:srgbClr val="3860A5"/>
              </a:buClr>
              <a:buFont typeface="Arial" pitchFamily="34" charset="0"/>
              <a:buChar char="•"/>
              <a:defRPr/>
            </a:pPr>
            <a:r>
              <a:rPr lang="pt-BR" sz="1400" b="1" dirty="0">
                <a:latin typeface="Oswald Regular" panose="02000503000000000000"/>
                <a:ea typeface="Segoe UI" panose="020B0502040204020203" pitchFamily="34" charset="0"/>
                <a:cs typeface="Segoe UI" panose="020B0502040204020203" pitchFamily="34" charset="0"/>
              </a:rPr>
              <a:t>MAN</a:t>
            </a:r>
            <a:r>
              <a:rPr lang="pt-BR" sz="1400" dirty="0">
                <a:latin typeface="Oswald Regular" panose="02000503000000000000"/>
                <a:ea typeface="Segoe UI" panose="020B0502040204020203" pitchFamily="34" charset="0"/>
                <a:cs typeface="Segoe UI" panose="020B0502040204020203" pitchFamily="34" charset="0"/>
              </a:rPr>
              <a:t>AGEMENT OF CHANGE</a:t>
            </a:r>
          </a:p>
          <a:p>
            <a:pPr marL="271463" indent="-271463">
              <a:spcBef>
                <a:spcPts val="450"/>
              </a:spcBef>
              <a:buClr>
                <a:srgbClr val="3860A5"/>
              </a:buClr>
              <a:buFont typeface="Arial" pitchFamily="34" charset="0"/>
              <a:buChar char="•"/>
              <a:defRPr/>
            </a:pPr>
            <a:r>
              <a:rPr lang="pt-BR" sz="1400" b="1" dirty="0">
                <a:latin typeface="Oswald Regular" panose="02000503000000000000"/>
                <a:ea typeface="Segoe UI" panose="020B0502040204020203" pitchFamily="34" charset="0"/>
                <a:cs typeface="Segoe UI" panose="020B0502040204020203" pitchFamily="34" charset="0"/>
              </a:rPr>
              <a:t>PLAN</a:t>
            </a:r>
            <a:r>
              <a:rPr lang="pt-BR" sz="1400" dirty="0">
                <a:latin typeface="Oswald Regular" panose="02000503000000000000"/>
                <a:ea typeface="Segoe UI" panose="020B0502040204020203" pitchFamily="34" charset="0"/>
                <a:cs typeface="Segoe UI" panose="020B0502040204020203" pitchFamily="34" charset="0"/>
              </a:rPr>
              <a:t>NING FOR EMERGENCIES</a:t>
            </a:r>
          </a:p>
          <a:p>
            <a:pPr marL="271463" indent="-271463">
              <a:spcBef>
                <a:spcPts val="450"/>
              </a:spcBef>
              <a:buClr>
                <a:srgbClr val="3860A5"/>
              </a:buClr>
              <a:buFont typeface="Arial" pitchFamily="34" charset="0"/>
              <a:buChar char="•"/>
              <a:defRPr/>
            </a:pPr>
            <a:r>
              <a:rPr lang="pt-BR" sz="1400" b="1" dirty="0">
                <a:latin typeface="Oswald Regular" panose="02000503000000000000"/>
                <a:ea typeface="Segoe UI" panose="020B0502040204020203" pitchFamily="34" charset="0"/>
                <a:cs typeface="Segoe UI" panose="020B0502040204020203" pitchFamily="34" charset="0"/>
              </a:rPr>
              <a:t>MON</a:t>
            </a:r>
            <a:r>
              <a:rPr lang="pt-BR" sz="1400" dirty="0">
                <a:latin typeface="Oswald Regular" panose="02000503000000000000"/>
                <a:ea typeface="Segoe UI" panose="020B0502040204020203" pitchFamily="34" charset="0"/>
                <a:cs typeface="Segoe UI" panose="020B0502040204020203" pitchFamily="34" charset="0"/>
              </a:rPr>
              <a:t>ITORING PERFORMANCE</a:t>
            </a:r>
          </a:p>
          <a:p>
            <a:pPr marL="271463" indent="-271463">
              <a:spcBef>
                <a:spcPts val="450"/>
              </a:spcBef>
              <a:buClr>
                <a:srgbClr val="3860A5"/>
              </a:buClr>
              <a:buFont typeface="Arial" pitchFamily="34" charset="0"/>
              <a:buChar char="•"/>
              <a:defRPr/>
            </a:pPr>
            <a:r>
              <a:rPr lang="pt-BR" sz="1400" b="1" dirty="0">
                <a:latin typeface="Oswald Regular" panose="02000503000000000000"/>
                <a:ea typeface="Segoe UI" panose="020B0502040204020203" pitchFamily="34" charset="0"/>
                <a:cs typeface="Segoe UI" panose="020B0502040204020203" pitchFamily="34" charset="0"/>
              </a:rPr>
              <a:t>AU</a:t>
            </a:r>
            <a:r>
              <a:rPr lang="pt-BR" sz="1400" dirty="0">
                <a:latin typeface="Oswald Regular" panose="02000503000000000000"/>
                <a:ea typeface="Segoe UI" panose="020B0502040204020203" pitchFamily="34" charset="0"/>
                <a:cs typeface="Segoe UI" panose="020B0502040204020203" pitchFamily="34" charset="0"/>
              </a:rPr>
              <a:t>DIT AND REVIEW</a:t>
            </a:r>
            <a:endParaRPr lang="it-IT" sz="1400" dirty="0">
              <a:latin typeface="Oswald Regular" panose="02000503000000000000"/>
              <a:ea typeface="Segoe UI" panose="020B0502040204020203" pitchFamily="34" charset="0"/>
              <a:cs typeface="Segoe UI" panose="020B0502040204020203" pitchFamily="34" charset="0"/>
            </a:endParaRPr>
          </a:p>
        </p:txBody>
      </p:sp>
      <p:sp>
        <p:nvSpPr>
          <p:cNvPr id="7" name="Segnaposto contenuto 5">
            <a:extLst>
              <a:ext uri="{FF2B5EF4-FFF2-40B4-BE49-F238E27FC236}">
                <a16:creationId xmlns:a16="http://schemas.microsoft.com/office/drawing/2014/main" id="{C13EB5FB-9A07-0E48-B42D-987D43576EF6}"/>
              </a:ext>
            </a:extLst>
          </p:cNvPr>
          <p:cNvSpPr txBox="1">
            <a:spLocks/>
          </p:cNvSpPr>
          <p:nvPr/>
        </p:nvSpPr>
        <p:spPr>
          <a:xfrm>
            <a:off x="5612055" y="5062590"/>
            <a:ext cx="2698667" cy="651761"/>
          </a:xfrm>
          <a:prstGeom prst="rect">
            <a:avLst/>
          </a:prstGeom>
        </p:spPr>
        <p:txBody>
          <a:bodyPr vert="horz" lIns="0" tIns="68580" rIns="0" bIns="34290" rtlCol="0">
            <a:noAutofit/>
          </a:bodyPr>
          <a:lstStyle/>
          <a:p>
            <a:pPr lvl="0" algn="ctr">
              <a:defRPr/>
            </a:pPr>
            <a:r>
              <a:rPr lang="en-GB" sz="1400" dirty="0">
                <a:latin typeface="Oswald Regular" panose="02000503000000000000"/>
                <a:ea typeface="Segoe UI" panose="020B0502040204020203" pitchFamily="34" charset="0"/>
                <a:cs typeface="Segoe UI" panose="020B0502040204020203" pitchFamily="34" charset="0"/>
              </a:rPr>
              <a:t>Very similar in structure to the </a:t>
            </a:r>
          </a:p>
          <a:p>
            <a:pPr lvl="0" algn="ctr">
              <a:defRPr/>
            </a:pPr>
            <a:r>
              <a:rPr lang="en-GB" sz="1400" b="1" dirty="0">
                <a:solidFill>
                  <a:srgbClr val="FF0000"/>
                </a:solidFill>
                <a:latin typeface="Oswald Regular" panose="02000503000000000000"/>
                <a:ea typeface="Segoe UI" panose="020B0502040204020203" pitchFamily="34" charset="0"/>
                <a:cs typeface="Segoe UI" panose="020B0502040204020203" pitchFamily="34" charset="0"/>
              </a:rPr>
              <a:t>OSHA (USA) </a:t>
            </a:r>
            <a:r>
              <a:rPr lang="en-GB" sz="1400" b="1" dirty="0" err="1">
                <a:solidFill>
                  <a:srgbClr val="FF0000"/>
                </a:solidFill>
                <a:latin typeface="Oswald Regular" panose="02000503000000000000"/>
                <a:ea typeface="Segoe UI" panose="020B0502040204020203" pitchFamily="34" charset="0"/>
                <a:cs typeface="Segoe UI" panose="020B0502040204020203" pitchFamily="34" charset="0"/>
              </a:rPr>
              <a:t>PSM</a:t>
            </a:r>
            <a:r>
              <a:rPr lang="en-GB" sz="1400" b="1" dirty="0">
                <a:solidFill>
                  <a:srgbClr val="FF0000"/>
                </a:solidFill>
                <a:latin typeface="Oswald Regular" panose="02000503000000000000"/>
                <a:ea typeface="Segoe UI" panose="020B0502040204020203" pitchFamily="34" charset="0"/>
                <a:cs typeface="Segoe UI" panose="020B0502040204020203" pitchFamily="34" charset="0"/>
              </a:rPr>
              <a:t> model</a:t>
            </a:r>
          </a:p>
        </p:txBody>
      </p:sp>
      <p:sp>
        <p:nvSpPr>
          <p:cNvPr id="2" name="Rettangolo 1">
            <a:extLst>
              <a:ext uri="{FF2B5EF4-FFF2-40B4-BE49-F238E27FC236}">
                <a16:creationId xmlns:a16="http://schemas.microsoft.com/office/drawing/2014/main" id="{06E625F1-5D6E-47D7-B247-3E1E46B1BB9F}"/>
              </a:ext>
            </a:extLst>
          </p:cNvPr>
          <p:cNvSpPr/>
          <p:nvPr/>
        </p:nvSpPr>
        <p:spPr>
          <a:xfrm>
            <a:off x="134128" y="963790"/>
            <a:ext cx="8875744" cy="400110"/>
          </a:xfrm>
          <a:prstGeom prst="rect">
            <a:avLst/>
          </a:prstGeom>
        </p:spPr>
        <p:txBody>
          <a:bodyPr wrap="square">
            <a:spAutoFit/>
          </a:bodyPr>
          <a:lstStyle/>
          <a:p>
            <a:pPr defTabSz="914400">
              <a:spcBef>
                <a:spcPct val="0"/>
              </a:spcBef>
            </a:pPr>
            <a:r>
              <a:rPr lang="en-GB" sz="2000" dirty="0">
                <a:solidFill>
                  <a:schemeClr val="bg1"/>
                </a:solidFill>
                <a:latin typeface="Calibri" charset="0"/>
                <a:ea typeface="+mj-ea"/>
              </a:rPr>
              <a:t>EU Directive 2012/18/EU, 4 July 2012, “Seveso III”, Requirements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310668" y="2182752"/>
            <a:ext cx="4329113" cy="3243263"/>
          </a:xfrm>
          <a:prstGeom prst="rect">
            <a:avLst/>
          </a:prstGeom>
          <a:noFill/>
          <a:ln w="9525">
            <a:noFill/>
            <a:miter lim="800000"/>
            <a:headEnd/>
            <a:tailEnd/>
          </a:ln>
          <a:effectLst/>
        </p:spPr>
      </p:pic>
      <p:sp>
        <p:nvSpPr>
          <p:cNvPr id="3" name="Titolo 2"/>
          <p:cNvSpPr>
            <a:spLocks noGrp="1"/>
          </p:cNvSpPr>
          <p:nvPr>
            <p:ph type="title" idx="4294967295"/>
          </p:nvPr>
        </p:nvSpPr>
        <p:spPr>
          <a:xfrm>
            <a:off x="1132" y="911397"/>
            <a:ext cx="7886700" cy="379404"/>
          </a:xfrm>
        </p:spPr>
        <p:txBody>
          <a:bodyPr/>
          <a:lstStyle/>
          <a:p>
            <a:pPr algn="l"/>
            <a:r>
              <a:rPr lang="en-GB" sz="2000" dirty="0">
                <a:latin typeface="Calibri" charset="0"/>
                <a:cs typeface="+mn-cs"/>
              </a:rPr>
              <a:t>EU Directive 2012/18/EU, 4 July 2012, “Seveso III”, Requirements</a:t>
            </a:r>
          </a:p>
        </p:txBody>
      </p:sp>
      <p:sp>
        <p:nvSpPr>
          <p:cNvPr id="4" name="Segnaposto contenuto 5">
            <a:extLst>
              <a:ext uri="{FF2B5EF4-FFF2-40B4-BE49-F238E27FC236}">
                <a16:creationId xmlns:a16="http://schemas.microsoft.com/office/drawing/2014/main" id="{3D43FF5F-FD95-1947-8BFD-8C5F6F058C15}"/>
              </a:ext>
            </a:extLst>
          </p:cNvPr>
          <p:cNvSpPr txBox="1">
            <a:spLocks/>
          </p:cNvSpPr>
          <p:nvPr/>
        </p:nvSpPr>
        <p:spPr>
          <a:xfrm>
            <a:off x="241090" y="1739974"/>
            <a:ext cx="8592242" cy="743660"/>
          </a:xfrm>
          <a:prstGeom prst="rect">
            <a:avLst/>
          </a:prstGeom>
        </p:spPr>
        <p:txBody>
          <a:bodyPr vert="horz" lIns="0" tIns="68580" rIns="0" bIns="34290" rtlCol="0">
            <a:noAutofit/>
          </a:bodyPr>
          <a:lstStyle/>
          <a:p>
            <a:pPr lvl="0">
              <a:defRPr/>
            </a:pPr>
            <a:r>
              <a:rPr lang="pt-BR" sz="1500" b="1" dirty="0">
                <a:latin typeface="Oswald Regular" panose="02000503000000000000"/>
                <a:ea typeface="Segoe UI" panose="020B0502040204020203" pitchFamily="34" charset="0"/>
                <a:cs typeface="Segoe UI" panose="020B0502040204020203" pitchFamily="34" charset="0"/>
              </a:rPr>
              <a:t>Safety Report (risk assessment) (Annex III)</a:t>
            </a:r>
            <a:endParaRPr lang="it-IT" sz="1500" b="1" dirty="0">
              <a:latin typeface="Oswald Regular" panose="02000503000000000000"/>
              <a:ea typeface="Segoe UI" panose="020B0502040204020203" pitchFamily="34" charset="0"/>
              <a:cs typeface="Segoe UI" panose="020B0502040204020203" pitchFamily="34" charset="0"/>
            </a:endParaRPr>
          </a:p>
        </p:txBody>
      </p:sp>
      <p:sp>
        <p:nvSpPr>
          <p:cNvPr id="5" name="Segnaposto contenuto 5">
            <a:extLst>
              <a:ext uri="{FF2B5EF4-FFF2-40B4-BE49-F238E27FC236}">
                <a16:creationId xmlns:a16="http://schemas.microsoft.com/office/drawing/2014/main" id="{3D43FF5F-FD95-1947-8BFD-8C5F6F058C15}"/>
              </a:ext>
            </a:extLst>
          </p:cNvPr>
          <p:cNvSpPr txBox="1">
            <a:spLocks/>
          </p:cNvSpPr>
          <p:nvPr/>
        </p:nvSpPr>
        <p:spPr>
          <a:xfrm>
            <a:off x="4628896" y="1739974"/>
            <a:ext cx="4329112" cy="3827225"/>
          </a:xfrm>
          <a:prstGeom prst="rect">
            <a:avLst/>
          </a:prstGeom>
        </p:spPr>
        <p:txBody>
          <a:bodyPr vert="horz" lIns="0" tIns="68580" rIns="0" bIns="34290" rtlCol="0">
            <a:noAutofit/>
          </a:bodyPr>
          <a:lstStyle/>
          <a:p>
            <a:pPr lvl="0" algn="just">
              <a:defRPr/>
            </a:pPr>
            <a:r>
              <a:rPr lang="pt-BR" sz="1300" dirty="0">
                <a:latin typeface="Oswald Regular" panose="02000503000000000000"/>
                <a:ea typeface="Segoe UI" panose="020B0502040204020203" pitchFamily="34" charset="0"/>
                <a:cs typeface="Segoe UI" panose="020B0502040204020203" pitchFamily="34" charset="0"/>
              </a:rPr>
              <a:t>Minimum data and information to be considered:</a:t>
            </a:r>
          </a:p>
          <a:p>
            <a:pPr marL="271463" indent="-271463" algn="just">
              <a:spcBef>
                <a:spcPts val="450"/>
              </a:spcBef>
              <a:buClr>
                <a:srgbClr val="3860A5"/>
              </a:buClr>
              <a:buFont typeface="Arial" pitchFamily="34" charset="0"/>
              <a:buChar char="•"/>
              <a:defRPr/>
            </a:pPr>
            <a:r>
              <a:rPr lang="pt-BR" sz="1300" b="1" dirty="0">
                <a:latin typeface="Oswald Regular" panose="02000503000000000000"/>
                <a:ea typeface="Segoe UI" panose="020B0502040204020203" pitchFamily="34" charset="0"/>
                <a:cs typeface="Segoe UI" panose="020B0502040204020203" pitchFamily="34" charset="0"/>
              </a:rPr>
              <a:t>IDENTIFICATION</a:t>
            </a:r>
            <a:r>
              <a:rPr lang="pt-BR" sz="1300" dirty="0">
                <a:latin typeface="Oswald Regular" panose="02000503000000000000"/>
                <a:ea typeface="Segoe UI" panose="020B0502040204020203" pitchFamily="34" charset="0"/>
                <a:cs typeface="Segoe UI" panose="020B0502040204020203" pitchFamily="34" charset="0"/>
              </a:rPr>
              <a:t> AND ACCIDENTAL RISK </a:t>
            </a:r>
            <a:r>
              <a:rPr lang="pt-BR" sz="1300" b="1" dirty="0">
                <a:latin typeface="Oswald Regular" panose="02000503000000000000"/>
                <a:ea typeface="Segoe UI" panose="020B0502040204020203" pitchFamily="34" charset="0"/>
                <a:cs typeface="Segoe UI" panose="020B0502040204020203" pitchFamily="34" charset="0"/>
              </a:rPr>
              <a:t>ANALISYSIS</a:t>
            </a:r>
            <a:r>
              <a:rPr lang="pt-BR" sz="1300" dirty="0">
                <a:latin typeface="Oswald Regular" panose="02000503000000000000"/>
                <a:ea typeface="Segoe UI" panose="020B0502040204020203" pitchFamily="34" charset="0"/>
                <a:cs typeface="Segoe UI" panose="020B0502040204020203" pitchFamily="34" charset="0"/>
              </a:rPr>
              <a:t> AND </a:t>
            </a:r>
            <a:r>
              <a:rPr lang="pt-BR" sz="1300" b="1" dirty="0">
                <a:latin typeface="Oswald Regular" panose="02000503000000000000"/>
                <a:ea typeface="Segoe UI" panose="020B0502040204020203" pitchFamily="34" charset="0"/>
                <a:cs typeface="Segoe UI" panose="020B0502040204020203" pitchFamily="34" charset="0"/>
              </a:rPr>
              <a:t>PREVENTION</a:t>
            </a:r>
            <a:r>
              <a:rPr lang="pt-BR" sz="1300" dirty="0">
                <a:latin typeface="Oswald Regular" panose="02000503000000000000"/>
                <a:ea typeface="Segoe UI" panose="020B0502040204020203" pitchFamily="34" charset="0"/>
                <a:cs typeface="Segoe UI" panose="020B0502040204020203" pitchFamily="34" charset="0"/>
              </a:rPr>
              <a:t> METHOD</a:t>
            </a:r>
          </a:p>
          <a:p>
            <a:pPr marL="544116" indent="-271463" algn="just">
              <a:buClr>
                <a:srgbClr val="92D050"/>
              </a:buClr>
              <a:buFont typeface="Courier New" pitchFamily="49" charset="0"/>
              <a:buChar char="o"/>
              <a:defRPr/>
            </a:pPr>
            <a:r>
              <a:rPr lang="pt-BR" sz="1300" dirty="0">
                <a:latin typeface="Oswald Regular" panose="02000503000000000000"/>
                <a:ea typeface="Segoe UI" panose="020B0502040204020203" pitchFamily="34" charset="0"/>
                <a:cs typeface="Segoe UI" panose="020B0502040204020203" pitchFamily="34" charset="0"/>
              </a:rPr>
              <a:t>MAJOR ACCIDENTS SCENARIOS AND THEIR PROBABILITY</a:t>
            </a:r>
          </a:p>
          <a:p>
            <a:pPr marL="544116" indent="-271463" algn="just">
              <a:buClr>
                <a:srgbClr val="92D050"/>
              </a:buClr>
              <a:buFont typeface="Courier New" pitchFamily="49" charset="0"/>
              <a:buChar char="o"/>
              <a:defRPr/>
            </a:pPr>
            <a:r>
              <a:rPr lang="pt-BR" sz="1300" dirty="0">
                <a:latin typeface="Oswald Regular" panose="02000503000000000000"/>
                <a:ea typeface="Segoe UI" panose="020B0502040204020203" pitchFamily="34" charset="0"/>
                <a:cs typeface="Segoe UI" panose="020B0502040204020203" pitchFamily="34" charset="0"/>
              </a:rPr>
              <a:t>CAUSES:</a:t>
            </a:r>
          </a:p>
          <a:p>
            <a:pPr marL="803672" indent="-271463" algn="just">
              <a:buClr>
                <a:schemeClr val="bg1">
                  <a:lumMod val="50000"/>
                </a:schemeClr>
              </a:buClr>
              <a:buFont typeface="Wingdings" pitchFamily="2" charset="2"/>
              <a:buChar char="Ø"/>
              <a:defRPr/>
            </a:pPr>
            <a:r>
              <a:rPr lang="pt-BR" sz="1300" dirty="0">
                <a:latin typeface="Oswald Regular" panose="02000503000000000000"/>
                <a:ea typeface="Segoe UI" panose="020B0502040204020203" pitchFamily="34" charset="0"/>
                <a:cs typeface="Segoe UI" panose="020B0502040204020203" pitchFamily="34" charset="0"/>
              </a:rPr>
              <a:t>OPERATIONAL</a:t>
            </a:r>
          </a:p>
          <a:p>
            <a:pPr marL="803672" indent="-271463" algn="just">
              <a:buClr>
                <a:schemeClr val="bg1">
                  <a:lumMod val="50000"/>
                </a:schemeClr>
              </a:buClr>
              <a:buFont typeface="Wingdings" pitchFamily="2" charset="2"/>
              <a:buChar char="Ø"/>
              <a:defRPr/>
            </a:pPr>
            <a:r>
              <a:rPr lang="pt-BR" sz="1300" dirty="0">
                <a:latin typeface="Oswald Regular" panose="02000503000000000000"/>
                <a:ea typeface="Segoe UI" panose="020B0502040204020203" pitchFamily="34" charset="0"/>
                <a:cs typeface="Segoe UI" panose="020B0502040204020203" pitchFamily="34" charset="0"/>
              </a:rPr>
              <a:t>EXTERNAL (DOMINO)</a:t>
            </a:r>
          </a:p>
          <a:p>
            <a:pPr marL="803672" indent="-271463" algn="just">
              <a:buClr>
                <a:schemeClr val="bg1">
                  <a:lumMod val="50000"/>
                </a:schemeClr>
              </a:buClr>
              <a:buFont typeface="Wingdings" pitchFamily="2" charset="2"/>
              <a:buChar char="Ø"/>
              <a:defRPr/>
            </a:pPr>
            <a:r>
              <a:rPr lang="pt-BR" sz="1300" dirty="0">
                <a:latin typeface="Oswald Regular" panose="02000503000000000000"/>
                <a:ea typeface="Segoe UI" panose="020B0502040204020203" pitchFamily="34" charset="0"/>
                <a:cs typeface="Segoe UI" panose="020B0502040204020203" pitchFamily="34" charset="0"/>
              </a:rPr>
              <a:t>NATECH</a:t>
            </a:r>
          </a:p>
          <a:p>
            <a:pPr marL="803672" indent="-271463" algn="just">
              <a:buClr>
                <a:schemeClr val="bg1">
                  <a:lumMod val="50000"/>
                </a:schemeClr>
              </a:buClr>
              <a:buFont typeface="Wingdings" pitchFamily="2" charset="2"/>
              <a:buChar char="Ø"/>
              <a:defRPr/>
            </a:pPr>
            <a:r>
              <a:rPr lang="pt-BR" sz="1300" dirty="0">
                <a:latin typeface="Oswald Regular" panose="02000503000000000000"/>
                <a:ea typeface="Segoe UI" panose="020B0502040204020203" pitchFamily="34" charset="0"/>
                <a:cs typeface="Segoe UI" panose="020B0502040204020203" pitchFamily="34" charset="0"/>
              </a:rPr>
              <a:t>CYBER</a:t>
            </a:r>
          </a:p>
          <a:p>
            <a:pPr marL="544116" indent="-271463" algn="just">
              <a:buClr>
                <a:srgbClr val="92D050"/>
              </a:buClr>
              <a:buFont typeface="Courier New" pitchFamily="49" charset="0"/>
              <a:buChar char="o"/>
              <a:defRPr/>
            </a:pPr>
            <a:r>
              <a:rPr lang="pt-BR" sz="1300" dirty="0">
                <a:latin typeface="Oswald Regular" panose="02000503000000000000"/>
                <a:ea typeface="Segoe UI" panose="020B0502040204020203" pitchFamily="34" charset="0"/>
                <a:cs typeface="Segoe UI" panose="020B0502040204020203" pitchFamily="34" charset="0"/>
              </a:rPr>
              <a:t>CONSEQUENCES</a:t>
            </a:r>
          </a:p>
          <a:p>
            <a:pPr marL="271463" indent="-271463" algn="just">
              <a:spcBef>
                <a:spcPts val="450"/>
              </a:spcBef>
              <a:buClr>
                <a:srgbClr val="3860A5"/>
              </a:buClr>
              <a:buFont typeface="Arial" pitchFamily="34" charset="0"/>
              <a:buChar char="•"/>
              <a:defRPr/>
            </a:pPr>
            <a:r>
              <a:rPr lang="pt-BR" sz="1300" b="1" dirty="0">
                <a:latin typeface="Oswald Regular" panose="02000503000000000000"/>
                <a:ea typeface="Segoe UI" panose="020B0502040204020203" pitchFamily="34" charset="0"/>
                <a:cs typeface="Segoe UI" panose="020B0502040204020203" pitchFamily="34" charset="0"/>
              </a:rPr>
              <a:t>REVIEW</a:t>
            </a:r>
            <a:r>
              <a:rPr lang="pt-BR" sz="1300" dirty="0">
                <a:latin typeface="Oswald Regular" panose="02000503000000000000"/>
                <a:ea typeface="Segoe UI" panose="020B0502040204020203" pitchFamily="34" charset="0"/>
                <a:cs typeface="Segoe UI" panose="020B0502040204020203" pitchFamily="34" charset="0"/>
              </a:rPr>
              <a:t> OF PAST ACCIDENTS AND INCIDENTS (EVEN NEAR-MISSES)</a:t>
            </a:r>
          </a:p>
          <a:p>
            <a:pPr marL="271463" indent="-271463" algn="just">
              <a:spcBef>
                <a:spcPts val="450"/>
              </a:spcBef>
              <a:buClr>
                <a:srgbClr val="3860A5"/>
              </a:buClr>
              <a:buFont typeface="Arial" pitchFamily="34" charset="0"/>
              <a:buChar char="•"/>
              <a:defRPr/>
            </a:pPr>
            <a:r>
              <a:rPr lang="pt-BR" sz="1300" dirty="0">
                <a:latin typeface="Oswald Regular" panose="02000503000000000000"/>
                <a:ea typeface="Segoe UI" panose="020B0502040204020203" pitchFamily="34" charset="0"/>
                <a:cs typeface="Segoe UI" panose="020B0502040204020203" pitchFamily="34" charset="0"/>
              </a:rPr>
              <a:t>TECHNICAL </a:t>
            </a:r>
            <a:r>
              <a:rPr lang="pt-BR" sz="1300" b="1" dirty="0">
                <a:latin typeface="Oswald Regular" panose="02000503000000000000"/>
                <a:ea typeface="Segoe UI" panose="020B0502040204020203" pitchFamily="34" charset="0"/>
                <a:cs typeface="Segoe UI" panose="020B0502040204020203" pitchFamily="34" charset="0"/>
              </a:rPr>
              <a:t>PARAMETERS AND EQUIPMENT</a:t>
            </a:r>
            <a:r>
              <a:rPr lang="pt-BR" sz="1300" dirty="0">
                <a:latin typeface="Oswald Regular" panose="02000503000000000000"/>
                <a:ea typeface="Segoe UI" panose="020B0502040204020203" pitchFamily="34" charset="0"/>
                <a:cs typeface="Segoe UI" panose="020B0502040204020203" pitchFamily="34" charset="0"/>
              </a:rPr>
              <a:t> (DCS, ESD, ALARMS, ...)</a:t>
            </a:r>
          </a:p>
          <a:p>
            <a:pPr marL="271463" indent="-271463" algn="just">
              <a:spcBef>
                <a:spcPts val="450"/>
              </a:spcBef>
              <a:buClr>
                <a:srgbClr val="3860A5"/>
              </a:buClr>
              <a:buFont typeface="Arial" pitchFamily="34" charset="0"/>
              <a:buChar char="•"/>
              <a:defRPr/>
            </a:pPr>
            <a:r>
              <a:rPr lang="pt-BR" sz="1300" b="1" dirty="0">
                <a:latin typeface="Oswald Regular" panose="02000503000000000000"/>
                <a:ea typeface="Segoe UI" panose="020B0502040204020203" pitchFamily="34" charset="0"/>
                <a:cs typeface="Segoe UI" panose="020B0502040204020203" pitchFamily="34" charset="0"/>
              </a:rPr>
              <a:t>PROTECTION</a:t>
            </a:r>
            <a:r>
              <a:rPr lang="pt-BR" sz="1300" dirty="0">
                <a:latin typeface="Oswald Regular" panose="02000503000000000000"/>
                <a:ea typeface="Segoe UI" panose="020B0502040204020203" pitchFamily="34" charset="0"/>
                <a:cs typeface="Segoe UI" panose="020B0502040204020203" pitchFamily="34" charset="0"/>
              </a:rPr>
              <a:t> MEASURES</a:t>
            </a:r>
          </a:p>
          <a:p>
            <a:pPr marL="271463" indent="-271463" algn="just">
              <a:spcBef>
                <a:spcPts val="450"/>
              </a:spcBef>
              <a:buClr>
                <a:srgbClr val="3860A5"/>
              </a:buClr>
              <a:buFont typeface="Arial" pitchFamily="34" charset="0"/>
              <a:buChar char="•"/>
              <a:defRPr/>
            </a:pPr>
            <a:r>
              <a:rPr lang="pt-BR" sz="1300" b="1" dirty="0">
                <a:latin typeface="Oswald Regular" panose="02000503000000000000"/>
                <a:ea typeface="Segoe UI" panose="020B0502040204020203" pitchFamily="34" charset="0"/>
                <a:cs typeface="Segoe UI" panose="020B0502040204020203" pitchFamily="34" charset="0"/>
              </a:rPr>
              <a:t>EMERGENCY</a:t>
            </a:r>
            <a:r>
              <a:rPr lang="pt-BR" sz="1300" dirty="0">
                <a:latin typeface="Oswald Regular" panose="02000503000000000000"/>
                <a:ea typeface="Segoe UI" panose="020B0502040204020203" pitchFamily="34" charset="0"/>
                <a:cs typeface="Segoe UI" panose="020B0502040204020203" pitchFamily="34" charset="0"/>
              </a:rPr>
              <a:t> PLAN</a:t>
            </a:r>
          </a:p>
          <a:p>
            <a:pPr marL="803672" indent="-271463" algn="just">
              <a:buClr>
                <a:schemeClr val="bg1">
                  <a:lumMod val="50000"/>
                </a:schemeClr>
              </a:buClr>
              <a:defRPr/>
            </a:pPr>
            <a:endParaRPr lang="pt-BR" sz="1300" dirty="0">
              <a:latin typeface="Oswald Regular" panose="02000503000000000000"/>
              <a:ea typeface="Segoe UI" panose="020B0502040204020203" pitchFamily="34" charset="0"/>
              <a:cs typeface="Segoe UI" panose="020B0502040204020203"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a:stretch>
            <a:fillRect/>
          </a:stretch>
        </p:blipFill>
        <p:spPr bwMode="auto">
          <a:xfrm>
            <a:off x="1632571" y="2011657"/>
            <a:ext cx="5467604" cy="1531289"/>
          </a:xfrm>
          <a:prstGeom prst="rect">
            <a:avLst/>
          </a:prstGeom>
          <a:noFill/>
          <a:ln w="9525">
            <a:noFill/>
            <a:miter lim="800000"/>
            <a:headEnd/>
            <a:tailEnd/>
          </a:ln>
          <a:effectLst/>
        </p:spPr>
      </p:pic>
      <p:sp>
        <p:nvSpPr>
          <p:cNvPr id="3" name="Titolo 2"/>
          <p:cNvSpPr>
            <a:spLocks noGrp="1"/>
          </p:cNvSpPr>
          <p:nvPr>
            <p:ph type="title" idx="4294967295"/>
          </p:nvPr>
        </p:nvSpPr>
        <p:spPr>
          <a:xfrm>
            <a:off x="0" y="956644"/>
            <a:ext cx="7886700" cy="884238"/>
          </a:xfrm>
        </p:spPr>
        <p:txBody>
          <a:bodyPr/>
          <a:lstStyle/>
          <a:p>
            <a:pPr algn="l"/>
            <a:r>
              <a:rPr lang="it-IT" sz="2000" dirty="0">
                <a:latin typeface="Calibri" charset="0"/>
                <a:cs typeface="+mn-cs"/>
              </a:rPr>
              <a:t>EU </a:t>
            </a:r>
            <a:r>
              <a:rPr lang="it-IT" sz="2000" dirty="0" err="1">
                <a:latin typeface="Calibri" charset="0"/>
                <a:cs typeface="+mn-cs"/>
              </a:rPr>
              <a:t>Directive</a:t>
            </a:r>
            <a:r>
              <a:rPr lang="it-IT" sz="2000" dirty="0">
                <a:latin typeface="Calibri" charset="0"/>
                <a:cs typeface="+mn-cs"/>
              </a:rPr>
              <a:t> 2012/18/EU, 4 </a:t>
            </a:r>
            <a:r>
              <a:rPr lang="it-IT" sz="2000" dirty="0" err="1">
                <a:latin typeface="Calibri" charset="0"/>
                <a:cs typeface="+mn-cs"/>
              </a:rPr>
              <a:t>July</a:t>
            </a:r>
            <a:r>
              <a:rPr lang="it-IT" sz="2000" dirty="0">
                <a:latin typeface="Calibri" charset="0"/>
                <a:cs typeface="+mn-cs"/>
              </a:rPr>
              <a:t> 2012, “Seveso III”, </a:t>
            </a:r>
            <a:r>
              <a:rPr lang="it-IT" sz="2000" dirty="0" err="1">
                <a:latin typeface="Calibri" charset="0"/>
                <a:cs typeface="+mn-cs"/>
              </a:rPr>
              <a:t>Requirements</a:t>
            </a:r>
            <a:endParaRPr lang="it-IT" sz="2000" dirty="0">
              <a:latin typeface="Calibri" charset="0"/>
              <a:cs typeface="+mn-cs"/>
            </a:endParaRPr>
          </a:p>
        </p:txBody>
      </p:sp>
      <p:sp>
        <p:nvSpPr>
          <p:cNvPr id="4" name="Segnaposto contenuto 5">
            <a:extLst>
              <a:ext uri="{FF2B5EF4-FFF2-40B4-BE49-F238E27FC236}">
                <a16:creationId xmlns:a16="http://schemas.microsoft.com/office/drawing/2014/main" id="{3D43FF5F-FD95-1947-8BFD-8C5F6F058C15}"/>
              </a:ext>
            </a:extLst>
          </p:cNvPr>
          <p:cNvSpPr txBox="1">
            <a:spLocks/>
          </p:cNvSpPr>
          <p:nvPr/>
        </p:nvSpPr>
        <p:spPr>
          <a:xfrm>
            <a:off x="551758" y="1547443"/>
            <a:ext cx="8592242" cy="743660"/>
          </a:xfrm>
          <a:prstGeom prst="rect">
            <a:avLst/>
          </a:prstGeom>
        </p:spPr>
        <p:txBody>
          <a:bodyPr vert="horz" lIns="0" tIns="68580" rIns="0" bIns="34290" rtlCol="0">
            <a:noAutofit/>
          </a:bodyPr>
          <a:lstStyle/>
          <a:p>
            <a:pPr lvl="0">
              <a:defRPr/>
            </a:pPr>
            <a:r>
              <a:rPr lang="pt-BR" sz="1500" b="1" dirty="0">
                <a:latin typeface="Oswald Regular" panose="02000503000000000000"/>
                <a:ea typeface="Segoe UI" panose="020B0502040204020203" pitchFamily="34" charset="0"/>
                <a:cs typeface="Segoe UI" panose="020B0502040204020203" pitchFamily="34" charset="0"/>
              </a:rPr>
              <a:t>ROLE of the AHJ</a:t>
            </a:r>
            <a:endParaRPr lang="it-IT" sz="1500" b="1" dirty="0">
              <a:latin typeface="Oswald Regular" panose="02000503000000000000"/>
              <a:ea typeface="Segoe UI" panose="020B0502040204020203" pitchFamily="34" charset="0"/>
              <a:cs typeface="Segoe UI" panose="020B0502040204020203" pitchFamily="34" charset="0"/>
            </a:endParaRPr>
          </a:p>
        </p:txBody>
      </p:sp>
      <p:sp>
        <p:nvSpPr>
          <p:cNvPr id="5" name="Segnaposto contenuto 5">
            <a:extLst>
              <a:ext uri="{FF2B5EF4-FFF2-40B4-BE49-F238E27FC236}">
                <a16:creationId xmlns:a16="http://schemas.microsoft.com/office/drawing/2014/main" id="{3D43FF5F-FD95-1947-8BFD-8C5F6F058C15}"/>
              </a:ext>
            </a:extLst>
          </p:cNvPr>
          <p:cNvSpPr txBox="1">
            <a:spLocks/>
          </p:cNvSpPr>
          <p:nvPr/>
        </p:nvSpPr>
        <p:spPr>
          <a:xfrm>
            <a:off x="551758" y="3727714"/>
            <a:ext cx="8417279" cy="1835150"/>
          </a:xfrm>
          <a:prstGeom prst="rect">
            <a:avLst/>
          </a:prstGeom>
        </p:spPr>
        <p:txBody>
          <a:bodyPr vert="horz" lIns="0" tIns="68580" rIns="0" bIns="34290" rtlCol="0">
            <a:noAutofit/>
          </a:bodyPr>
          <a:lstStyle/>
          <a:p>
            <a:pPr lvl="0">
              <a:defRPr/>
            </a:pPr>
            <a:r>
              <a:rPr lang="en-GB" sz="1400" dirty="0">
                <a:latin typeface="Oswald Regular" panose="02000503000000000000"/>
                <a:ea typeface="Segoe UI" panose="020B0502040204020203" pitchFamily="34" charset="0"/>
                <a:cs typeface="Segoe UI" panose="020B0502040204020203" pitchFamily="34" charset="0"/>
              </a:rPr>
              <a:t>AHJ should </a:t>
            </a:r>
            <a:r>
              <a:rPr lang="en-GB" sz="1400" b="1" dirty="0">
                <a:latin typeface="Oswald Regular" panose="02000503000000000000"/>
                <a:ea typeface="Segoe UI" panose="020B0502040204020203" pitchFamily="34" charset="0"/>
                <a:cs typeface="Segoe UI" panose="020B0502040204020203" pitchFamily="34" charset="0"/>
              </a:rPr>
              <a:t>VERIFY</a:t>
            </a:r>
            <a:r>
              <a:rPr lang="en-GB" sz="1400" dirty="0">
                <a:latin typeface="Oswald Regular" panose="02000503000000000000"/>
                <a:ea typeface="Segoe UI" panose="020B0502040204020203" pitchFamily="34" charset="0"/>
                <a:cs typeface="Segoe UI" panose="020B0502040204020203" pitchFamily="34" charset="0"/>
              </a:rPr>
              <a:t> that the </a:t>
            </a:r>
            <a:r>
              <a:rPr lang="en-GB" sz="1400" b="1" dirty="0">
                <a:latin typeface="Oswald Regular" panose="02000503000000000000"/>
                <a:ea typeface="Segoe UI" panose="020B0502040204020203" pitchFamily="34" charset="0"/>
                <a:cs typeface="Segoe UI" panose="020B0502040204020203" pitchFamily="34" charset="0"/>
              </a:rPr>
              <a:t>R</a:t>
            </a:r>
            <a:r>
              <a:rPr lang="en-GB" sz="1400" dirty="0">
                <a:latin typeface="Oswald Regular" panose="02000503000000000000"/>
                <a:ea typeface="Segoe UI" panose="020B0502040204020203" pitchFamily="34" charset="0"/>
                <a:cs typeface="Segoe UI" panose="020B0502040204020203" pitchFamily="34" charset="0"/>
              </a:rPr>
              <a:t>isk </a:t>
            </a:r>
            <a:r>
              <a:rPr lang="en-GB" sz="1400" b="1" dirty="0">
                <a:latin typeface="Oswald Regular" panose="02000503000000000000"/>
                <a:ea typeface="Segoe UI" panose="020B0502040204020203" pitchFamily="34" charset="0"/>
                <a:cs typeface="Segoe UI" panose="020B0502040204020203" pitchFamily="34" charset="0"/>
              </a:rPr>
              <a:t>R</a:t>
            </a:r>
            <a:r>
              <a:rPr lang="en-GB" sz="1400" dirty="0">
                <a:latin typeface="Oswald Regular" panose="02000503000000000000"/>
                <a:ea typeface="Segoe UI" panose="020B0502040204020203" pitchFamily="34" charset="0"/>
                <a:cs typeface="Segoe UI" panose="020B0502040204020203" pitchFamily="34" charset="0"/>
              </a:rPr>
              <a:t>educing </a:t>
            </a:r>
            <a:r>
              <a:rPr lang="en-GB" sz="1400" b="1" dirty="0">
                <a:latin typeface="Oswald Regular" panose="02000503000000000000"/>
                <a:ea typeface="Segoe UI" panose="020B0502040204020203" pitchFamily="34" charset="0"/>
                <a:cs typeface="Segoe UI" panose="020B0502040204020203" pitchFamily="34" charset="0"/>
              </a:rPr>
              <a:t>F</a:t>
            </a:r>
            <a:r>
              <a:rPr lang="en-GB" sz="1400" dirty="0">
                <a:latin typeface="Oswald Regular" panose="02000503000000000000"/>
                <a:ea typeface="Segoe UI" panose="020B0502040204020203" pitchFamily="34" charset="0"/>
                <a:cs typeface="Segoe UI" panose="020B0502040204020203" pitchFamily="34" charset="0"/>
              </a:rPr>
              <a:t>actors (</a:t>
            </a:r>
            <a:r>
              <a:rPr lang="en-GB" sz="1400" b="1" dirty="0" err="1">
                <a:latin typeface="Oswald Regular" panose="02000503000000000000"/>
                <a:ea typeface="Segoe UI" panose="020B0502040204020203" pitchFamily="34" charset="0"/>
                <a:cs typeface="Segoe UI" panose="020B0502040204020203" pitchFamily="34" charset="0"/>
              </a:rPr>
              <a:t>RRF</a:t>
            </a:r>
            <a:r>
              <a:rPr lang="en-GB" sz="1400" dirty="0" err="1">
                <a:latin typeface="Oswald Regular" panose="02000503000000000000"/>
                <a:ea typeface="Segoe UI" panose="020B0502040204020203" pitchFamily="34" charset="0"/>
                <a:cs typeface="Segoe UI" panose="020B0502040204020203" pitchFamily="34" charset="0"/>
              </a:rPr>
              <a:t>s</a:t>
            </a:r>
            <a:r>
              <a:rPr lang="en-GB" sz="1400" dirty="0">
                <a:latin typeface="Oswald Regular" panose="02000503000000000000"/>
                <a:ea typeface="Segoe UI" panose="020B0502040204020203" pitchFamily="34" charset="0"/>
                <a:cs typeface="Segoe UI" panose="020B0502040204020203" pitchFamily="34" charset="0"/>
              </a:rPr>
              <a:t>) </a:t>
            </a:r>
            <a:r>
              <a:rPr lang="en-GB" sz="1400" b="1" dirty="0">
                <a:latin typeface="Oswald Regular" panose="02000503000000000000"/>
                <a:ea typeface="Segoe UI" panose="020B0502040204020203" pitchFamily="34" charset="0"/>
                <a:cs typeface="Segoe UI" panose="020B0502040204020203" pitchFamily="34" charset="0"/>
              </a:rPr>
              <a:t>DECLARED</a:t>
            </a:r>
            <a:r>
              <a:rPr lang="en-GB" sz="1400" dirty="0">
                <a:latin typeface="Oswald Regular" panose="02000503000000000000"/>
                <a:ea typeface="Segoe UI" panose="020B0502040204020203" pitchFamily="34" charset="0"/>
                <a:cs typeface="Segoe UI" panose="020B0502040204020203" pitchFamily="34" charset="0"/>
              </a:rPr>
              <a:t> in the Safety Report (by the Plant Owner) are valid and maintained during the </a:t>
            </a:r>
            <a:r>
              <a:rPr lang="en-GB" sz="1400" b="1" dirty="0">
                <a:latin typeface="Oswald Regular" panose="02000503000000000000"/>
                <a:ea typeface="Segoe UI" panose="020B0502040204020203" pitchFamily="34" charset="0"/>
                <a:cs typeface="Segoe UI" panose="020B0502040204020203" pitchFamily="34" charset="0"/>
              </a:rPr>
              <a:t>life-cycle </a:t>
            </a:r>
            <a:r>
              <a:rPr lang="en-GB" sz="1400" dirty="0">
                <a:latin typeface="Oswald Regular" panose="02000503000000000000"/>
                <a:ea typeface="Segoe UI" panose="020B0502040204020203" pitchFamily="34" charset="0"/>
                <a:cs typeface="Segoe UI" panose="020B0502040204020203" pitchFamily="34" charset="0"/>
              </a:rPr>
              <a:t>of the plant, by the support of the </a:t>
            </a:r>
            <a:r>
              <a:rPr lang="en-GB" sz="1400" b="1" dirty="0">
                <a:latin typeface="Oswald Regular" panose="02000503000000000000"/>
                <a:ea typeface="Segoe UI" panose="020B0502040204020203" pitchFamily="34" charset="0"/>
                <a:cs typeface="Segoe UI" panose="020B0502040204020203" pitchFamily="34" charset="0"/>
              </a:rPr>
              <a:t>S</a:t>
            </a:r>
            <a:r>
              <a:rPr lang="en-GB" sz="1400" dirty="0">
                <a:latin typeface="Oswald Regular" panose="02000503000000000000"/>
                <a:ea typeface="Segoe UI" panose="020B0502040204020203" pitchFamily="34" charset="0"/>
                <a:cs typeface="Segoe UI" panose="020B0502040204020203" pitchFamily="34" charset="0"/>
              </a:rPr>
              <a:t>afety </a:t>
            </a:r>
            <a:r>
              <a:rPr lang="en-GB" sz="1400" b="1" dirty="0">
                <a:latin typeface="Oswald Regular" panose="02000503000000000000"/>
                <a:ea typeface="Segoe UI" panose="020B0502040204020203" pitchFamily="34" charset="0"/>
                <a:cs typeface="Segoe UI" panose="020B0502040204020203" pitchFamily="34" charset="0"/>
              </a:rPr>
              <a:t>M</a:t>
            </a:r>
            <a:r>
              <a:rPr lang="en-GB" sz="1400" dirty="0">
                <a:latin typeface="Oswald Regular" panose="02000503000000000000"/>
                <a:ea typeface="Segoe UI" panose="020B0502040204020203" pitchFamily="34" charset="0"/>
                <a:cs typeface="Segoe UI" panose="020B0502040204020203" pitchFamily="34" charset="0"/>
              </a:rPr>
              <a:t>anagement </a:t>
            </a:r>
            <a:r>
              <a:rPr lang="en-GB" sz="1400" b="1" dirty="0">
                <a:latin typeface="Oswald Regular" panose="02000503000000000000"/>
                <a:ea typeface="Segoe UI" panose="020B0502040204020203" pitchFamily="34" charset="0"/>
                <a:cs typeface="Segoe UI" panose="020B0502040204020203" pitchFamily="34" charset="0"/>
              </a:rPr>
              <a:t>S</a:t>
            </a:r>
            <a:r>
              <a:rPr lang="en-GB" sz="1400" dirty="0">
                <a:latin typeface="Oswald Regular" panose="02000503000000000000"/>
                <a:ea typeface="Segoe UI" panose="020B0502040204020203" pitchFamily="34" charset="0"/>
                <a:cs typeface="Segoe UI" panose="020B0502040204020203" pitchFamily="34" charset="0"/>
              </a:rPr>
              <a:t>ystem put in place. </a:t>
            </a:r>
          </a:p>
          <a:p>
            <a:pPr lvl="0">
              <a:defRPr/>
            </a:pPr>
            <a:r>
              <a:rPr lang="en-GB" sz="1400" dirty="0">
                <a:latin typeface="Oswald Regular" panose="02000503000000000000"/>
                <a:ea typeface="Segoe UI" panose="020B0502040204020203" pitchFamily="34" charset="0"/>
                <a:cs typeface="Segoe UI" panose="020B0502040204020203" pitchFamily="34" charset="0"/>
              </a:rPr>
              <a:t>Declared PFD shouldn’t exceed data used in the risk assessment.</a:t>
            </a:r>
          </a:p>
          <a:p>
            <a:pPr lvl="0">
              <a:defRPr/>
            </a:pPr>
            <a:endParaRPr lang="en-GB" sz="1400" dirty="0">
              <a:latin typeface="Oswald Regular" panose="02000503000000000000"/>
              <a:ea typeface="Segoe UI" panose="020B0502040204020203" pitchFamily="34" charset="0"/>
              <a:cs typeface="Segoe UI" panose="020B0502040204020203" pitchFamily="34" charset="0"/>
            </a:endParaRPr>
          </a:p>
          <a:p>
            <a:pPr lvl="0">
              <a:defRPr/>
            </a:pPr>
            <a:r>
              <a:rPr lang="en-GB" sz="1400" dirty="0">
                <a:latin typeface="Oswald Regular" panose="02000503000000000000"/>
                <a:ea typeface="Segoe UI" panose="020B0502040204020203" pitchFamily="34" charset="0"/>
                <a:cs typeface="Segoe UI" panose="020B0502040204020203" pitchFamily="34" charset="0"/>
              </a:rPr>
              <a:t>Two different inspections:</a:t>
            </a:r>
          </a:p>
          <a:p>
            <a:pPr marL="214313" indent="-214313">
              <a:buFont typeface="Arial" panose="020B0604020202020204" pitchFamily="34" charset="0"/>
              <a:buChar char="•"/>
              <a:defRPr/>
            </a:pPr>
            <a:r>
              <a:rPr lang="en-GB" sz="1400" dirty="0">
                <a:latin typeface="Oswald Regular" panose="02000503000000000000"/>
                <a:ea typeface="Segoe UI" panose="020B0502040204020203" pitchFamily="34" charset="0"/>
                <a:cs typeface="Segoe UI" panose="020B0502040204020203" pitchFamily="34" charset="0"/>
              </a:rPr>
              <a:t>On the </a:t>
            </a:r>
            <a:r>
              <a:rPr lang="en-GB" sz="1400" b="1" dirty="0">
                <a:latin typeface="Oswald Regular" panose="02000503000000000000"/>
                <a:ea typeface="Segoe UI" panose="020B0502040204020203" pitchFamily="34" charset="0"/>
                <a:cs typeface="Segoe UI" panose="020B0502040204020203" pitchFamily="34" charset="0"/>
              </a:rPr>
              <a:t>S</a:t>
            </a:r>
            <a:r>
              <a:rPr lang="en-GB" sz="1400" dirty="0">
                <a:latin typeface="Oswald Regular" panose="02000503000000000000"/>
                <a:ea typeface="Segoe UI" panose="020B0502040204020203" pitchFamily="34" charset="0"/>
                <a:cs typeface="Segoe UI" panose="020B0502040204020203" pitchFamily="34" charset="0"/>
              </a:rPr>
              <a:t>afety </a:t>
            </a:r>
            <a:r>
              <a:rPr lang="en-GB" sz="1400" b="1" dirty="0">
                <a:latin typeface="Oswald Regular" panose="02000503000000000000"/>
                <a:ea typeface="Segoe UI" panose="020B0502040204020203" pitchFamily="34" charset="0"/>
                <a:cs typeface="Segoe UI" panose="020B0502040204020203" pitchFamily="34" charset="0"/>
              </a:rPr>
              <a:t>R</a:t>
            </a:r>
            <a:r>
              <a:rPr lang="en-GB" sz="1400" dirty="0">
                <a:latin typeface="Oswald Regular" panose="02000503000000000000"/>
                <a:ea typeface="Segoe UI" panose="020B0502040204020203" pitchFamily="34" charset="0"/>
                <a:cs typeface="Segoe UI" panose="020B0502040204020203" pitchFamily="34" charset="0"/>
              </a:rPr>
              <a:t>eport </a:t>
            </a:r>
            <a:r>
              <a:rPr lang="en-GB" sz="1400" b="1" dirty="0">
                <a:latin typeface="Oswald Regular" panose="02000503000000000000"/>
                <a:ea typeface="Segoe UI" panose="020B0502040204020203" pitchFamily="34" charset="0"/>
                <a:cs typeface="Segoe UI" panose="020B0502040204020203" pitchFamily="34" charset="0"/>
              </a:rPr>
              <a:t>content</a:t>
            </a:r>
            <a:r>
              <a:rPr lang="en-GB" sz="1400" dirty="0">
                <a:latin typeface="Oswald Regular" panose="02000503000000000000"/>
                <a:ea typeface="Segoe UI" panose="020B0502040204020203" pitchFamily="34" charset="0"/>
                <a:cs typeface="Segoe UI" panose="020B0502040204020203" pitchFamily="34" charset="0"/>
              </a:rPr>
              <a:t> (assumptions, results, risk mitigation plans);</a:t>
            </a:r>
          </a:p>
          <a:p>
            <a:pPr marL="214313" indent="-214313">
              <a:buFont typeface="Arial" panose="020B0604020202020204" pitchFamily="34" charset="0"/>
              <a:buChar char="•"/>
              <a:defRPr/>
            </a:pPr>
            <a:r>
              <a:rPr lang="en-GB" sz="1400" dirty="0">
                <a:latin typeface="Oswald Regular" panose="02000503000000000000"/>
                <a:ea typeface="Segoe UI" panose="020B0502040204020203" pitchFamily="34" charset="0"/>
                <a:cs typeface="Segoe UI" panose="020B0502040204020203" pitchFamily="34" charset="0"/>
              </a:rPr>
              <a:t>On the </a:t>
            </a:r>
            <a:r>
              <a:rPr lang="en-GB" sz="1400" b="1" dirty="0">
                <a:latin typeface="Oswald Regular" panose="02000503000000000000"/>
                <a:ea typeface="Segoe UI" panose="020B0502040204020203" pitchFamily="34" charset="0"/>
                <a:cs typeface="Segoe UI" panose="020B0502040204020203" pitchFamily="34" charset="0"/>
              </a:rPr>
              <a:t>S</a:t>
            </a:r>
            <a:r>
              <a:rPr lang="en-GB" sz="1400" dirty="0">
                <a:latin typeface="Oswald Regular" panose="02000503000000000000"/>
                <a:ea typeface="Segoe UI" panose="020B0502040204020203" pitchFamily="34" charset="0"/>
                <a:cs typeface="Segoe UI" panose="020B0502040204020203" pitchFamily="34" charset="0"/>
              </a:rPr>
              <a:t>afety </a:t>
            </a:r>
            <a:r>
              <a:rPr lang="en-GB" sz="1400" b="1" dirty="0">
                <a:latin typeface="Oswald Regular" panose="02000503000000000000"/>
                <a:ea typeface="Segoe UI" panose="020B0502040204020203" pitchFamily="34" charset="0"/>
                <a:cs typeface="Segoe UI" panose="020B0502040204020203" pitchFamily="34" charset="0"/>
              </a:rPr>
              <a:t>M</a:t>
            </a:r>
            <a:r>
              <a:rPr lang="en-GB" sz="1400" dirty="0">
                <a:latin typeface="Oswald Regular" panose="02000503000000000000"/>
                <a:ea typeface="Segoe UI" panose="020B0502040204020203" pitchFamily="34" charset="0"/>
                <a:cs typeface="Segoe UI" panose="020B0502040204020203" pitchFamily="34" charset="0"/>
              </a:rPr>
              <a:t>anagement </a:t>
            </a:r>
            <a:r>
              <a:rPr lang="en-GB" sz="1400" b="1" dirty="0">
                <a:latin typeface="Oswald Regular" panose="02000503000000000000"/>
                <a:ea typeface="Segoe UI" panose="020B0502040204020203" pitchFamily="34" charset="0"/>
                <a:cs typeface="Segoe UI" panose="020B0502040204020203" pitchFamily="34" charset="0"/>
              </a:rPr>
              <a:t>S</a:t>
            </a:r>
            <a:r>
              <a:rPr lang="en-GB" sz="1400" dirty="0">
                <a:latin typeface="Oswald Regular" panose="02000503000000000000"/>
                <a:ea typeface="Segoe UI" panose="020B0502040204020203" pitchFamily="34" charset="0"/>
                <a:cs typeface="Segoe UI" panose="020B0502040204020203" pitchFamily="34" charset="0"/>
              </a:rPr>
              <a:t>ystem (major accidents risk from the safety report is kept under control during time?).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p:cNvPicPr>
            <a:picLocks noChangeAspect="1" noChangeArrowheads="1"/>
          </p:cNvPicPr>
          <p:nvPr/>
        </p:nvPicPr>
        <p:blipFill>
          <a:blip r:embed="rId3"/>
          <a:srcRect/>
          <a:stretch>
            <a:fillRect/>
          </a:stretch>
        </p:blipFill>
        <p:spPr bwMode="auto">
          <a:xfrm>
            <a:off x="86813" y="1624455"/>
            <a:ext cx="4407694" cy="3557588"/>
          </a:xfrm>
          <a:prstGeom prst="rect">
            <a:avLst/>
          </a:prstGeom>
          <a:noFill/>
          <a:ln w="9525">
            <a:noFill/>
            <a:miter lim="800000"/>
            <a:headEnd/>
            <a:tailEnd/>
          </a:ln>
          <a:effectLst/>
        </p:spPr>
      </p:pic>
      <p:pic>
        <p:nvPicPr>
          <p:cNvPr id="5125" name="Picture 5"/>
          <p:cNvPicPr>
            <a:picLocks noChangeAspect="1" noChangeArrowheads="1"/>
          </p:cNvPicPr>
          <p:nvPr/>
        </p:nvPicPr>
        <p:blipFill>
          <a:blip r:embed="rId4"/>
          <a:srcRect/>
          <a:stretch>
            <a:fillRect/>
          </a:stretch>
        </p:blipFill>
        <p:spPr bwMode="auto">
          <a:xfrm>
            <a:off x="4613563" y="1969647"/>
            <a:ext cx="4530437" cy="3371850"/>
          </a:xfrm>
          <a:prstGeom prst="rect">
            <a:avLst/>
          </a:prstGeom>
          <a:noFill/>
          <a:ln w="9525">
            <a:noFill/>
            <a:miter lim="800000"/>
            <a:headEnd/>
            <a:tailEnd/>
          </a:ln>
          <a:effectLst/>
        </p:spPr>
      </p:pic>
      <p:sp>
        <p:nvSpPr>
          <p:cNvPr id="6" name="Titolo 5"/>
          <p:cNvSpPr>
            <a:spLocks noGrp="1"/>
          </p:cNvSpPr>
          <p:nvPr>
            <p:ph type="title" idx="4294967295"/>
          </p:nvPr>
        </p:nvSpPr>
        <p:spPr>
          <a:xfrm>
            <a:off x="-904399" y="928680"/>
            <a:ext cx="7886700" cy="884238"/>
          </a:xfrm>
        </p:spPr>
        <p:txBody>
          <a:bodyPr/>
          <a:lstStyle/>
          <a:p>
            <a:r>
              <a:rPr lang="it-IT" sz="2000" dirty="0">
                <a:latin typeface="Calibri" charset="0"/>
                <a:cs typeface="+mn-cs"/>
              </a:rPr>
              <a:t>EU </a:t>
            </a:r>
            <a:r>
              <a:rPr lang="it-IT" sz="2000" dirty="0" err="1">
                <a:latin typeface="Calibri" charset="0"/>
                <a:cs typeface="+mn-cs"/>
              </a:rPr>
              <a:t>Directive</a:t>
            </a:r>
            <a:r>
              <a:rPr lang="it-IT" sz="2000" dirty="0">
                <a:latin typeface="Calibri" charset="0"/>
                <a:cs typeface="+mn-cs"/>
              </a:rPr>
              <a:t> 2012/18/EU, 4 </a:t>
            </a:r>
            <a:r>
              <a:rPr lang="it-IT" sz="2000" dirty="0" err="1">
                <a:latin typeface="Calibri" charset="0"/>
                <a:cs typeface="+mn-cs"/>
              </a:rPr>
              <a:t>July</a:t>
            </a:r>
            <a:r>
              <a:rPr lang="it-IT" sz="2000" dirty="0">
                <a:latin typeface="Calibri" charset="0"/>
                <a:cs typeface="+mn-cs"/>
              </a:rPr>
              <a:t> 2012, “Seveso III”, </a:t>
            </a:r>
            <a:r>
              <a:rPr lang="it-IT" sz="2000" dirty="0" err="1">
                <a:latin typeface="Calibri" charset="0"/>
                <a:cs typeface="+mn-cs"/>
              </a:rPr>
              <a:t>Requirements</a:t>
            </a:r>
            <a:endParaRPr lang="it-IT" sz="2000" dirty="0">
              <a:latin typeface="Calibri" charset="0"/>
              <a:cs typeface="+mn-cs"/>
            </a:endParaRPr>
          </a:p>
        </p:txBody>
      </p:sp>
      <p:sp>
        <p:nvSpPr>
          <p:cNvPr id="7" name="CasellaDiTesto 6"/>
          <p:cNvSpPr txBox="1"/>
          <p:nvPr/>
        </p:nvSpPr>
        <p:spPr>
          <a:xfrm>
            <a:off x="1937719" y="3216450"/>
            <a:ext cx="571500" cy="438582"/>
          </a:xfrm>
          <a:prstGeom prst="rect">
            <a:avLst/>
          </a:prstGeom>
          <a:solidFill>
            <a:schemeClr val="bg1"/>
          </a:solidFill>
        </p:spPr>
        <p:txBody>
          <a:bodyPr wrap="square" rtlCol="0">
            <a:spAutoFit/>
          </a:bodyPr>
          <a:lstStyle/>
          <a:p>
            <a:r>
              <a:rPr lang="it-IT" sz="1125" dirty="0">
                <a:ln w="12700">
                  <a:noFill/>
                  <a:prstDash val="solid"/>
                </a:ln>
                <a:noFill/>
                <a:latin typeface="Times New Roman" pitchFamily="18" charset="0"/>
                <a:ea typeface="Segoe UI" panose="020B0502040204020203" pitchFamily="34" charset="0"/>
                <a:cs typeface="Times New Roman" pitchFamily="18" charset="0"/>
                <a:hlinkClick r:id="rId5" action="ppaction://hlinksldjump"/>
              </a:rPr>
              <a:t>MAPP</a:t>
            </a:r>
            <a:endParaRPr lang="it-IT" sz="1125" dirty="0">
              <a:ln w="12700">
                <a:noFill/>
                <a:prstDash val="solid"/>
              </a:ln>
              <a:noFill/>
              <a:latin typeface="Times New Roman" pitchFamily="18" charset="0"/>
              <a:ea typeface="Segoe UI" panose="020B0502040204020203" pitchFamily="34" charset="0"/>
              <a:cs typeface="Times New Roman" pitchFamily="18" charset="0"/>
            </a:endParaRPr>
          </a:p>
        </p:txBody>
      </p:sp>
      <p:sp>
        <p:nvSpPr>
          <p:cNvPr id="8" name="CasellaDiTesto 7"/>
          <p:cNvSpPr txBox="1"/>
          <p:nvPr/>
        </p:nvSpPr>
        <p:spPr>
          <a:xfrm>
            <a:off x="6252358" y="2012590"/>
            <a:ext cx="1986149" cy="461665"/>
          </a:xfrm>
          <a:prstGeom prst="rect">
            <a:avLst/>
          </a:prstGeom>
          <a:solidFill>
            <a:schemeClr val="bg1"/>
          </a:solidFill>
        </p:spPr>
        <p:txBody>
          <a:bodyPr wrap="square" rtlCol="0">
            <a:spAutoFit/>
          </a:bodyPr>
          <a:lstStyle/>
          <a:p>
            <a:pPr algn="ctr"/>
            <a:r>
              <a:rPr lang="it-IT" sz="1200" dirty="0" err="1">
                <a:ln w="12700">
                  <a:noFill/>
                  <a:prstDash val="solid"/>
                </a:ln>
                <a:latin typeface="Times New Roman" pitchFamily="18" charset="0"/>
                <a:ea typeface="Segoe UI" panose="020B0502040204020203" pitchFamily="34" charset="0"/>
                <a:cs typeface="Times New Roman" pitchFamily="18" charset="0"/>
                <a:hlinkClick r:id="" action="ppaction://noaction"/>
              </a:rPr>
              <a:t>adequate</a:t>
            </a:r>
            <a:r>
              <a:rPr lang="it-IT" sz="1200" dirty="0">
                <a:ln w="12700">
                  <a:noFill/>
                  <a:prstDash val="solid"/>
                </a:ln>
                <a:latin typeface="Times New Roman" pitchFamily="18" charset="0"/>
                <a:ea typeface="Segoe UI" panose="020B0502040204020203" pitchFamily="34" charset="0"/>
                <a:cs typeface="Times New Roman" pitchFamily="18" charset="0"/>
                <a:hlinkClick r:id="" action="ppaction://noaction"/>
              </a:rPr>
              <a:t> </a:t>
            </a:r>
            <a:r>
              <a:rPr lang="it-IT" sz="1200" dirty="0" err="1">
                <a:ln w="12700">
                  <a:noFill/>
                  <a:prstDash val="solid"/>
                </a:ln>
                <a:latin typeface="Times New Roman" pitchFamily="18" charset="0"/>
                <a:ea typeface="Segoe UI" panose="020B0502040204020203" pitchFamily="34" charset="0"/>
                <a:cs typeface="Times New Roman" pitchFamily="18" charset="0"/>
                <a:hlinkClick r:id="" action="ppaction://noaction"/>
              </a:rPr>
              <a:t>safety</a:t>
            </a:r>
            <a:r>
              <a:rPr lang="it-IT" sz="1200" dirty="0">
                <a:ln w="12700">
                  <a:noFill/>
                  <a:prstDash val="solid"/>
                </a:ln>
                <a:latin typeface="Times New Roman" pitchFamily="18" charset="0"/>
                <a:ea typeface="Segoe UI" panose="020B0502040204020203" pitchFamily="34" charset="0"/>
                <a:cs typeface="Times New Roman" pitchFamily="18" charset="0"/>
                <a:hlinkClick r:id="" action="ppaction://noaction"/>
              </a:rPr>
              <a:t> and </a:t>
            </a:r>
            <a:r>
              <a:rPr lang="it-IT" sz="1200" dirty="0" err="1">
                <a:ln w="12700">
                  <a:noFill/>
                  <a:prstDash val="solid"/>
                </a:ln>
                <a:latin typeface="Times New Roman" pitchFamily="18" charset="0"/>
                <a:ea typeface="Segoe UI" panose="020B0502040204020203" pitchFamily="34" charset="0"/>
                <a:cs typeface="Times New Roman" pitchFamily="18" charset="0"/>
                <a:hlinkClick r:id="" action="ppaction://noaction"/>
              </a:rPr>
              <a:t>reliability</a:t>
            </a:r>
            <a:r>
              <a:rPr lang="it-IT" sz="1200" dirty="0">
                <a:ln w="12700">
                  <a:noFill/>
                  <a:prstDash val="solid"/>
                </a:ln>
                <a:latin typeface="Times New Roman" pitchFamily="18" charset="0"/>
                <a:ea typeface="Segoe UI" panose="020B0502040204020203" pitchFamily="34" charset="0"/>
                <a:cs typeface="Times New Roman" pitchFamily="18" charset="0"/>
                <a:hlinkClick r:id="" action="ppaction://noaction"/>
              </a:rPr>
              <a:t> </a:t>
            </a:r>
            <a:endParaRPr lang="it-IT" sz="1200" dirty="0">
              <a:ln w="12700">
                <a:noFill/>
                <a:prstDash val="solid"/>
              </a:ln>
              <a:latin typeface="Times New Roman" pitchFamily="18" charset="0"/>
              <a:ea typeface="Segoe UI" panose="020B0502040204020203" pitchFamily="34" charset="0"/>
              <a:cs typeface="Times New Roman" pitchFamily="18" charset="0"/>
            </a:endParaRPr>
          </a:p>
        </p:txBody>
      </p:sp>
      <p:sp>
        <p:nvSpPr>
          <p:cNvPr id="2" name="Rettangolo 1">
            <a:extLst>
              <a:ext uri="{FF2B5EF4-FFF2-40B4-BE49-F238E27FC236}">
                <a16:creationId xmlns:a16="http://schemas.microsoft.com/office/drawing/2014/main" id="{65BB171E-D967-734B-8B43-25CE84078708}"/>
              </a:ext>
            </a:extLst>
          </p:cNvPr>
          <p:cNvSpPr/>
          <p:nvPr/>
        </p:nvSpPr>
        <p:spPr>
          <a:xfrm>
            <a:off x="4989195" y="2012589"/>
            <a:ext cx="1028700" cy="253916"/>
          </a:xfrm>
          <a:prstGeom prst="rect">
            <a:avLst/>
          </a:prstGeom>
          <a:solidFill>
            <a:schemeClr val="accent4">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0" name="Rettangolo 9">
            <a:extLst>
              <a:ext uri="{FF2B5EF4-FFF2-40B4-BE49-F238E27FC236}">
                <a16:creationId xmlns:a16="http://schemas.microsoft.com/office/drawing/2014/main" id="{39D661C5-6E76-0D4A-AC14-C4CEC55DDA91}"/>
              </a:ext>
            </a:extLst>
          </p:cNvPr>
          <p:cNvSpPr/>
          <p:nvPr/>
        </p:nvSpPr>
        <p:spPr>
          <a:xfrm>
            <a:off x="497916" y="3187021"/>
            <a:ext cx="1028700" cy="253916"/>
          </a:xfrm>
          <a:prstGeom prst="rect">
            <a:avLst/>
          </a:prstGeom>
          <a:solidFill>
            <a:schemeClr val="accent4">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1" name="Rettangolo 10">
            <a:extLst>
              <a:ext uri="{FF2B5EF4-FFF2-40B4-BE49-F238E27FC236}">
                <a16:creationId xmlns:a16="http://schemas.microsoft.com/office/drawing/2014/main" id="{F5CCFB8F-AF02-CB43-9594-CFCE6887D51B}"/>
              </a:ext>
            </a:extLst>
          </p:cNvPr>
          <p:cNvSpPr/>
          <p:nvPr/>
        </p:nvSpPr>
        <p:spPr>
          <a:xfrm>
            <a:off x="497916" y="4252869"/>
            <a:ext cx="1028700" cy="253916"/>
          </a:xfrm>
          <a:prstGeom prst="rect">
            <a:avLst/>
          </a:prstGeom>
          <a:solidFill>
            <a:schemeClr val="accent4">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2" name="Rettangolo 11">
            <a:extLst>
              <a:ext uri="{FF2B5EF4-FFF2-40B4-BE49-F238E27FC236}">
                <a16:creationId xmlns:a16="http://schemas.microsoft.com/office/drawing/2014/main" id="{AE932C61-7E5C-6C4D-BFD8-6C3ABE7D3F2F}"/>
              </a:ext>
            </a:extLst>
          </p:cNvPr>
          <p:cNvSpPr/>
          <p:nvPr/>
        </p:nvSpPr>
        <p:spPr>
          <a:xfrm>
            <a:off x="5006340" y="3550085"/>
            <a:ext cx="1028700" cy="253916"/>
          </a:xfrm>
          <a:prstGeom prst="rect">
            <a:avLst/>
          </a:prstGeom>
          <a:solidFill>
            <a:schemeClr val="accent4">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3" name="Rettangolo 12">
            <a:extLst>
              <a:ext uri="{FF2B5EF4-FFF2-40B4-BE49-F238E27FC236}">
                <a16:creationId xmlns:a16="http://schemas.microsoft.com/office/drawing/2014/main" id="{D6BC649B-D296-1743-B638-976091908ED0}"/>
              </a:ext>
            </a:extLst>
          </p:cNvPr>
          <p:cNvSpPr/>
          <p:nvPr/>
        </p:nvSpPr>
        <p:spPr>
          <a:xfrm>
            <a:off x="4989195" y="4591495"/>
            <a:ext cx="3986213" cy="253916"/>
          </a:xfrm>
          <a:prstGeom prst="rect">
            <a:avLst/>
          </a:prstGeom>
          <a:solidFill>
            <a:schemeClr val="accent4">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idx="4294967295"/>
          </p:nvPr>
        </p:nvSpPr>
        <p:spPr>
          <a:xfrm>
            <a:off x="-848265" y="901841"/>
            <a:ext cx="7886700" cy="884238"/>
          </a:xfrm>
        </p:spPr>
        <p:txBody>
          <a:bodyPr/>
          <a:lstStyle/>
          <a:p>
            <a:r>
              <a:rPr lang="en-GB" sz="2000" dirty="0">
                <a:latin typeface="Calibri" charset="0"/>
                <a:cs typeface="+mn-cs"/>
              </a:rPr>
              <a:t>EU Directive 2012/18/EU, 4 July 2012, “Seveso III”, Requirements</a:t>
            </a:r>
          </a:p>
        </p:txBody>
      </p:sp>
      <p:graphicFrame>
        <p:nvGraphicFramePr>
          <p:cNvPr id="5" name="Grafico 4"/>
          <p:cNvGraphicFramePr/>
          <p:nvPr>
            <p:extLst>
              <p:ext uri="{D42A27DB-BD31-4B8C-83A1-F6EECF244321}">
                <p14:modId xmlns:p14="http://schemas.microsoft.com/office/powerpoint/2010/main" val="31926869"/>
              </p:ext>
            </p:extLst>
          </p:nvPr>
        </p:nvGraphicFramePr>
        <p:xfrm>
          <a:off x="169516" y="1335645"/>
          <a:ext cx="8766254" cy="3889612"/>
        </p:xfrm>
        <a:graphic>
          <a:graphicData uri="http://schemas.openxmlformats.org/drawingml/2006/chart">
            <c:chart xmlns:c="http://schemas.openxmlformats.org/drawingml/2006/chart" xmlns:r="http://schemas.openxmlformats.org/officeDocument/2006/relationships" r:id="rId3"/>
          </a:graphicData>
        </a:graphic>
      </p:graphicFrame>
      <p:sp>
        <p:nvSpPr>
          <p:cNvPr id="6" name="Parentesi graffa aperta 5"/>
          <p:cNvSpPr/>
          <p:nvPr/>
        </p:nvSpPr>
        <p:spPr>
          <a:xfrm>
            <a:off x="6173683" y="3580850"/>
            <a:ext cx="358253" cy="104405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sz="1350">
              <a:latin typeface="Oswald Regular" panose="02000503000000000000"/>
            </a:endParaRPr>
          </a:p>
        </p:txBody>
      </p:sp>
      <p:sp>
        <p:nvSpPr>
          <p:cNvPr id="7" name="CasellaDiTesto 6"/>
          <p:cNvSpPr txBox="1"/>
          <p:nvPr/>
        </p:nvSpPr>
        <p:spPr>
          <a:xfrm>
            <a:off x="6414346" y="3606587"/>
            <a:ext cx="2521424" cy="1015663"/>
          </a:xfrm>
          <a:prstGeom prst="rect">
            <a:avLst/>
          </a:prstGeom>
          <a:noFill/>
        </p:spPr>
        <p:txBody>
          <a:bodyPr wrap="square" rtlCol="0">
            <a:spAutoFit/>
          </a:bodyPr>
          <a:lstStyle/>
          <a:p>
            <a:r>
              <a:rPr lang="en-US" sz="1200" dirty="0">
                <a:latin typeface="Oswald Regular" panose="02000503000000000000"/>
                <a:ea typeface="Segoe UI" panose="020B0502040204020203" pitchFamily="34" charset="0"/>
                <a:cs typeface="Segoe UI" panose="020B0502040204020203" pitchFamily="34" charset="0"/>
              </a:rPr>
              <a:t>- Safety Critical Element </a:t>
            </a:r>
            <a:r>
              <a:rPr lang="en-US" sz="1200" b="1" dirty="0">
                <a:latin typeface="Oswald Regular" panose="02000503000000000000"/>
                <a:ea typeface="Segoe UI" panose="020B0502040204020203" pitchFamily="34" charset="0"/>
                <a:cs typeface="Segoe UI" panose="020B0502040204020203" pitchFamily="34" charset="0"/>
              </a:rPr>
              <a:t>management</a:t>
            </a:r>
          </a:p>
          <a:p>
            <a:r>
              <a:rPr lang="en-US" sz="1200" dirty="0">
                <a:latin typeface="Oswald Regular" panose="02000503000000000000"/>
                <a:ea typeface="Segoe UI" panose="020B0502040204020203" pitchFamily="34" charset="0"/>
                <a:cs typeface="Segoe UI" panose="020B0502040204020203" pitchFamily="34" charset="0"/>
              </a:rPr>
              <a:t>- </a:t>
            </a:r>
            <a:r>
              <a:rPr lang="en-US" sz="1200" b="1" dirty="0">
                <a:latin typeface="Oswald Regular" panose="02000503000000000000"/>
                <a:ea typeface="Segoe UI" panose="020B0502040204020203" pitchFamily="34" charset="0"/>
                <a:cs typeface="Segoe UI" panose="020B0502040204020203" pitchFamily="34" charset="0"/>
              </a:rPr>
              <a:t>T</a:t>
            </a:r>
            <a:r>
              <a:rPr lang="en-US" sz="1200" dirty="0">
                <a:latin typeface="Oswald Regular" panose="02000503000000000000"/>
                <a:ea typeface="Segoe UI" panose="020B0502040204020203" pitchFamily="34" charset="0"/>
                <a:cs typeface="Segoe UI" panose="020B0502040204020203" pitchFamily="34" charset="0"/>
              </a:rPr>
              <a:t>est and </a:t>
            </a:r>
            <a:r>
              <a:rPr lang="en-US" sz="1200" b="1" dirty="0">
                <a:latin typeface="Oswald Regular" panose="02000503000000000000"/>
                <a:ea typeface="Segoe UI" panose="020B0502040204020203" pitchFamily="34" charset="0"/>
                <a:cs typeface="Segoe UI" panose="020B0502040204020203" pitchFamily="34" charset="0"/>
              </a:rPr>
              <a:t>I</a:t>
            </a:r>
            <a:r>
              <a:rPr lang="en-US" sz="1200" dirty="0">
                <a:latin typeface="Oswald Regular" panose="02000503000000000000"/>
                <a:ea typeface="Segoe UI" panose="020B0502040204020203" pitchFamily="34" charset="0"/>
                <a:cs typeface="Segoe UI" panose="020B0502040204020203" pitchFamily="34" charset="0"/>
              </a:rPr>
              <a:t>nspection</a:t>
            </a:r>
          </a:p>
          <a:p>
            <a:r>
              <a:rPr lang="en-US" sz="1200" dirty="0">
                <a:latin typeface="Oswald Regular" panose="02000503000000000000"/>
                <a:ea typeface="Segoe UI" panose="020B0502040204020203" pitchFamily="34" charset="0"/>
                <a:cs typeface="Segoe UI" panose="020B0502040204020203" pitchFamily="34" charset="0"/>
              </a:rPr>
              <a:t>- </a:t>
            </a:r>
            <a:r>
              <a:rPr lang="en-US" sz="1200" b="1" dirty="0">
                <a:latin typeface="Oswald Regular" panose="02000503000000000000"/>
                <a:ea typeface="Segoe UI" panose="020B0502040204020203" pitchFamily="34" charset="0"/>
                <a:cs typeface="Segoe UI" panose="020B0502040204020203" pitchFamily="34" charset="0"/>
              </a:rPr>
              <a:t>M</a:t>
            </a:r>
            <a:r>
              <a:rPr lang="en-US" sz="1200" dirty="0">
                <a:latin typeface="Oswald Regular" panose="02000503000000000000"/>
                <a:ea typeface="Segoe UI" panose="020B0502040204020203" pitchFamily="34" charset="0"/>
                <a:cs typeface="Segoe UI" panose="020B0502040204020203" pitchFamily="34" charset="0"/>
              </a:rPr>
              <a:t>aintenance</a:t>
            </a:r>
          </a:p>
          <a:p>
            <a:r>
              <a:rPr lang="en-US" sz="1200" dirty="0">
                <a:latin typeface="Oswald Regular" panose="02000503000000000000"/>
                <a:ea typeface="Segoe UI" panose="020B0502040204020203" pitchFamily="34" charset="0"/>
                <a:cs typeface="Segoe UI" panose="020B0502040204020203" pitchFamily="34" charset="0"/>
              </a:rPr>
              <a:t>- </a:t>
            </a:r>
            <a:r>
              <a:rPr lang="en-US" sz="1200" b="1" dirty="0">
                <a:latin typeface="Oswald Regular" panose="02000503000000000000"/>
                <a:ea typeface="Segoe UI" panose="020B0502040204020203" pitchFamily="34" charset="0"/>
                <a:cs typeface="Segoe UI" panose="020B0502040204020203" pitchFamily="34" charset="0"/>
              </a:rPr>
              <a:t>D</a:t>
            </a:r>
            <a:r>
              <a:rPr lang="en-US" sz="1200" dirty="0">
                <a:latin typeface="Oswald Regular" panose="02000503000000000000"/>
                <a:ea typeface="Segoe UI" panose="020B0502040204020203" pitchFamily="34" charset="0"/>
                <a:cs typeface="Segoe UI" panose="020B0502040204020203" pitchFamily="34" charset="0"/>
              </a:rPr>
              <a:t>ocumentation</a:t>
            </a:r>
          </a:p>
          <a:p>
            <a:r>
              <a:rPr lang="en-US" sz="1200" dirty="0">
                <a:latin typeface="Oswald Regular" panose="02000503000000000000"/>
                <a:ea typeface="Segoe UI" panose="020B0502040204020203" pitchFamily="34" charset="0"/>
                <a:cs typeface="Segoe UI" panose="020B0502040204020203" pitchFamily="34" charset="0"/>
              </a:rPr>
              <a:t>- </a:t>
            </a:r>
            <a:r>
              <a:rPr lang="en-US" sz="1200" b="1" dirty="0">
                <a:latin typeface="Oswald Regular" panose="02000503000000000000"/>
                <a:ea typeface="Segoe UI" panose="020B0502040204020203" pitchFamily="34" charset="0"/>
                <a:cs typeface="Segoe UI" panose="020B0502040204020203" pitchFamily="34" charset="0"/>
              </a:rPr>
              <a:t>M</a:t>
            </a:r>
            <a:r>
              <a:rPr lang="en-US" sz="1200" dirty="0">
                <a:latin typeface="Oswald Regular" panose="02000503000000000000"/>
                <a:ea typeface="Segoe UI" panose="020B0502040204020203" pitchFamily="34" charset="0"/>
                <a:cs typeface="Segoe UI" panose="020B0502040204020203" pitchFamily="34" charset="0"/>
              </a:rPr>
              <a:t>anagement of </a:t>
            </a:r>
            <a:r>
              <a:rPr lang="en-US" sz="1200" b="1" dirty="0">
                <a:latin typeface="Oswald Regular" panose="02000503000000000000"/>
                <a:ea typeface="Segoe UI" panose="020B0502040204020203" pitchFamily="34" charset="0"/>
                <a:cs typeface="Segoe UI" panose="020B0502040204020203" pitchFamily="34" charset="0"/>
              </a:rPr>
              <a:t>change</a:t>
            </a:r>
            <a:endParaRPr lang="it-IT" sz="1200" b="1" dirty="0">
              <a:latin typeface="Oswald Regular" panose="02000503000000000000"/>
              <a:ea typeface="Segoe UI" panose="020B0502040204020203" pitchFamily="34" charset="0"/>
              <a:cs typeface="Segoe UI" panose="020B0502040204020203" pitchFamily="34" charset="0"/>
            </a:endParaRPr>
          </a:p>
        </p:txBody>
      </p:sp>
      <p:sp>
        <p:nvSpPr>
          <p:cNvPr id="2" name="Saetta 1">
            <a:extLst>
              <a:ext uri="{FF2B5EF4-FFF2-40B4-BE49-F238E27FC236}">
                <a16:creationId xmlns:a16="http://schemas.microsoft.com/office/drawing/2014/main" id="{558D2BC5-AD7D-0746-9E19-C981C4B1D02B}"/>
              </a:ext>
            </a:extLst>
          </p:cNvPr>
          <p:cNvSpPr/>
          <p:nvPr/>
        </p:nvSpPr>
        <p:spPr>
          <a:xfrm>
            <a:off x="4349115" y="4239935"/>
            <a:ext cx="445770" cy="717276"/>
          </a:xfrm>
          <a:prstGeom prst="lightningBol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latin typeface="Oswald Regular" panose="02000503000000000000"/>
            </a:endParaRPr>
          </a:p>
        </p:txBody>
      </p:sp>
      <p:sp>
        <p:nvSpPr>
          <p:cNvPr id="4" name="CasellaDiTesto 3">
            <a:extLst>
              <a:ext uri="{FF2B5EF4-FFF2-40B4-BE49-F238E27FC236}">
                <a16:creationId xmlns:a16="http://schemas.microsoft.com/office/drawing/2014/main" id="{369C775B-4D68-FB44-B053-6FCCA972FF9F}"/>
              </a:ext>
            </a:extLst>
          </p:cNvPr>
          <p:cNvSpPr txBox="1"/>
          <p:nvPr/>
        </p:nvSpPr>
        <p:spPr>
          <a:xfrm>
            <a:off x="3369392" y="4976661"/>
            <a:ext cx="5240537" cy="715581"/>
          </a:xfrm>
          <a:prstGeom prst="rect">
            <a:avLst/>
          </a:prstGeom>
          <a:noFill/>
        </p:spPr>
        <p:txBody>
          <a:bodyPr wrap="none" rtlCol="0">
            <a:spAutoFit/>
          </a:bodyPr>
          <a:lstStyle/>
          <a:p>
            <a:r>
              <a:rPr lang="en-GB" sz="1350" dirty="0">
                <a:latin typeface="Oswald Regular" panose="02000503000000000000"/>
                <a:ea typeface="Segoe UI" panose="020B0502040204020203" pitchFamily="34" charset="0"/>
                <a:cs typeface="Segoe UI" panose="020B0502040204020203" pitchFamily="34" charset="0"/>
              </a:rPr>
              <a:t>Problems rise in OPERATION rather then in RISK ASSESSMENT</a:t>
            </a:r>
          </a:p>
          <a:p>
            <a:pPr algn="ctr"/>
            <a:r>
              <a:rPr lang="en-GB" sz="1350" dirty="0">
                <a:latin typeface="Oswald Regular" panose="02000503000000000000"/>
                <a:ea typeface="Segoe UI" panose="020B0502040204020203" pitchFamily="34" charset="0"/>
                <a:cs typeface="Segoe UI" panose="020B0502040204020203" pitchFamily="34" charset="0"/>
              </a:rPr>
              <a:t>Real problem is: </a:t>
            </a:r>
            <a:r>
              <a:rPr lang="en-GB" sz="1350" b="1" dirty="0">
                <a:latin typeface="Oswald Regular" panose="02000503000000000000"/>
                <a:ea typeface="Segoe UI" panose="020B0502040204020203" pitchFamily="34" charset="0"/>
                <a:cs typeface="Segoe UI" panose="020B0502040204020203" pitchFamily="34" charset="0"/>
              </a:rPr>
              <a:t>DEFENCE Vs OPERATION</a:t>
            </a:r>
          </a:p>
          <a:p>
            <a:pPr algn="ctr"/>
            <a:r>
              <a:rPr lang="en-GB" sz="1350" dirty="0">
                <a:latin typeface="Oswald Regular" panose="02000503000000000000"/>
                <a:ea typeface="Segoe UI" panose="020B0502040204020203" pitchFamily="34" charset="0"/>
                <a:cs typeface="Segoe UI" panose="020B0502040204020203" pitchFamily="34" charset="0"/>
              </a:rPr>
              <a:t>Be aware: safety issues are also business continuity/reputation problems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srcRect/>
          <a:stretch>
            <a:fillRect/>
          </a:stretch>
        </p:blipFill>
        <p:spPr bwMode="auto">
          <a:xfrm>
            <a:off x="620591" y="1968104"/>
            <a:ext cx="4379119" cy="2921794"/>
          </a:xfrm>
          <a:prstGeom prst="rect">
            <a:avLst/>
          </a:prstGeom>
          <a:noFill/>
          <a:ln w="9525">
            <a:noFill/>
            <a:miter lim="800000"/>
            <a:headEnd/>
            <a:tailEnd/>
          </a:ln>
          <a:effectLst/>
        </p:spPr>
      </p:pic>
      <p:sp>
        <p:nvSpPr>
          <p:cNvPr id="3" name="Titolo 2"/>
          <p:cNvSpPr>
            <a:spLocks noGrp="1"/>
          </p:cNvSpPr>
          <p:nvPr>
            <p:ph type="title" idx="4294967295"/>
          </p:nvPr>
        </p:nvSpPr>
        <p:spPr>
          <a:xfrm>
            <a:off x="9053" y="959667"/>
            <a:ext cx="7886700" cy="884238"/>
          </a:xfrm>
        </p:spPr>
        <p:txBody>
          <a:bodyPr/>
          <a:lstStyle/>
          <a:p>
            <a:pPr algn="l"/>
            <a:r>
              <a:rPr lang="it-IT" sz="2000" dirty="0">
                <a:latin typeface="Calibri" charset="0"/>
                <a:cs typeface="+mn-cs"/>
              </a:rPr>
              <a:t>EU </a:t>
            </a:r>
            <a:r>
              <a:rPr lang="it-IT" sz="2000" dirty="0" err="1">
                <a:latin typeface="Calibri" charset="0"/>
                <a:cs typeface="+mn-cs"/>
              </a:rPr>
              <a:t>Directive</a:t>
            </a:r>
            <a:r>
              <a:rPr lang="it-IT" sz="2000" dirty="0">
                <a:latin typeface="Calibri" charset="0"/>
                <a:cs typeface="+mn-cs"/>
              </a:rPr>
              <a:t> 2012/18/EU, 4 </a:t>
            </a:r>
            <a:r>
              <a:rPr lang="it-IT" sz="2000" dirty="0" err="1">
                <a:latin typeface="Calibri" charset="0"/>
                <a:cs typeface="+mn-cs"/>
              </a:rPr>
              <a:t>July</a:t>
            </a:r>
            <a:r>
              <a:rPr lang="it-IT" sz="2000" dirty="0">
                <a:latin typeface="Calibri" charset="0"/>
                <a:cs typeface="+mn-cs"/>
              </a:rPr>
              <a:t> 2012, “Seveso III”, </a:t>
            </a:r>
            <a:r>
              <a:rPr lang="it-IT" sz="2000" dirty="0" err="1">
                <a:latin typeface="Calibri" charset="0"/>
                <a:cs typeface="+mn-cs"/>
              </a:rPr>
              <a:t>Requirements</a:t>
            </a:r>
            <a:endParaRPr lang="it-IT" sz="2000" dirty="0">
              <a:latin typeface="Calibri" charset="0"/>
              <a:cs typeface="+mn-cs"/>
            </a:endParaRPr>
          </a:p>
        </p:txBody>
      </p:sp>
      <p:sp>
        <p:nvSpPr>
          <p:cNvPr id="4" name="Segnaposto contenuto 5">
            <a:extLst>
              <a:ext uri="{FF2B5EF4-FFF2-40B4-BE49-F238E27FC236}">
                <a16:creationId xmlns:a16="http://schemas.microsoft.com/office/drawing/2014/main" id="{3D43FF5F-FD95-1947-8BFD-8C5F6F058C15}"/>
              </a:ext>
            </a:extLst>
          </p:cNvPr>
          <p:cNvSpPr txBox="1">
            <a:spLocks/>
          </p:cNvSpPr>
          <p:nvPr/>
        </p:nvSpPr>
        <p:spPr>
          <a:xfrm>
            <a:off x="5354645" y="2733405"/>
            <a:ext cx="3079805" cy="2007076"/>
          </a:xfrm>
          <a:prstGeom prst="rect">
            <a:avLst/>
          </a:prstGeom>
        </p:spPr>
        <p:txBody>
          <a:bodyPr vert="horz" lIns="0" tIns="68580" rIns="0" bIns="34290" rtlCol="0">
            <a:noAutofit/>
          </a:bodyPr>
          <a:lstStyle/>
          <a:p>
            <a:pPr lvl="0" algn="just">
              <a:defRPr/>
            </a:pPr>
            <a:r>
              <a:rPr lang="pt-BR" sz="1400" b="1" dirty="0">
                <a:latin typeface="Oswald Regular" panose="02000503000000000000"/>
                <a:ea typeface="Segoe UI" panose="020B0502040204020203" pitchFamily="34" charset="0"/>
                <a:cs typeface="Segoe UI" panose="020B0502040204020203" pitchFamily="34" charset="0"/>
              </a:rPr>
              <a:t>MOC</a:t>
            </a:r>
            <a:r>
              <a:rPr lang="pt-BR" sz="1400" dirty="0">
                <a:latin typeface="Oswald Regular" panose="02000503000000000000"/>
                <a:ea typeface="Segoe UI" panose="020B0502040204020203" pitchFamily="34" charset="0"/>
                <a:cs typeface="Segoe UI" panose="020B0502040204020203" pitchFamily="34" charset="0"/>
              </a:rPr>
              <a:t> is a pillar of the </a:t>
            </a:r>
            <a:r>
              <a:rPr lang="pt-BR" sz="1400" b="1" dirty="0">
                <a:latin typeface="Oswald Regular" panose="02000503000000000000"/>
                <a:ea typeface="Segoe UI" panose="020B0502040204020203" pitchFamily="34" charset="0"/>
                <a:cs typeface="Segoe UI" panose="020B0502040204020203" pitchFamily="34" charset="0"/>
              </a:rPr>
              <a:t>S</a:t>
            </a:r>
            <a:r>
              <a:rPr lang="pt-BR" sz="1400" dirty="0">
                <a:latin typeface="Oswald Regular" panose="02000503000000000000"/>
                <a:ea typeface="Segoe UI" panose="020B0502040204020203" pitchFamily="34" charset="0"/>
                <a:cs typeface="Segoe UI" panose="020B0502040204020203" pitchFamily="34" charset="0"/>
              </a:rPr>
              <a:t>afety </a:t>
            </a:r>
            <a:r>
              <a:rPr lang="pt-BR" sz="1400" b="1" dirty="0">
                <a:latin typeface="Oswald Regular" panose="02000503000000000000"/>
                <a:ea typeface="Segoe UI" panose="020B0502040204020203" pitchFamily="34" charset="0"/>
                <a:cs typeface="Segoe UI" panose="020B0502040204020203" pitchFamily="34" charset="0"/>
              </a:rPr>
              <a:t>M</a:t>
            </a:r>
            <a:r>
              <a:rPr lang="pt-BR" sz="1400" dirty="0">
                <a:latin typeface="Oswald Regular" panose="02000503000000000000"/>
                <a:ea typeface="Segoe UI" panose="020B0502040204020203" pitchFamily="34" charset="0"/>
                <a:cs typeface="Segoe UI" panose="020B0502040204020203" pitchFamily="34" charset="0"/>
              </a:rPr>
              <a:t>anagement </a:t>
            </a:r>
            <a:r>
              <a:rPr lang="pt-BR" sz="1400" b="1" dirty="0">
                <a:latin typeface="Oswald Regular" panose="02000503000000000000"/>
                <a:ea typeface="Segoe UI" panose="020B0502040204020203" pitchFamily="34" charset="0"/>
                <a:cs typeface="Segoe UI" panose="020B0502040204020203" pitchFamily="34" charset="0"/>
              </a:rPr>
              <a:t>S</a:t>
            </a:r>
            <a:r>
              <a:rPr lang="pt-BR" sz="1400" dirty="0">
                <a:latin typeface="Oswald Regular" panose="02000503000000000000"/>
                <a:ea typeface="Segoe UI" panose="020B0502040204020203" pitchFamily="34" charset="0"/>
                <a:cs typeface="Segoe UI" panose="020B0502040204020203" pitchFamily="34" charset="0"/>
              </a:rPr>
              <a:t>ystem.</a:t>
            </a:r>
          </a:p>
          <a:p>
            <a:pPr lvl="0" algn="just">
              <a:defRPr/>
            </a:pPr>
            <a:endParaRPr lang="pt-BR" sz="1400" dirty="0">
              <a:latin typeface="Oswald Regular" panose="02000503000000000000"/>
              <a:ea typeface="Segoe UI" panose="020B0502040204020203" pitchFamily="34" charset="0"/>
              <a:cs typeface="Segoe UI" panose="020B0502040204020203" pitchFamily="34" charset="0"/>
            </a:endParaRPr>
          </a:p>
          <a:p>
            <a:pPr lvl="0" algn="just">
              <a:defRPr/>
            </a:pPr>
            <a:r>
              <a:rPr lang="pt-BR" sz="1400" b="1" dirty="0">
                <a:latin typeface="Oswald Regular" panose="02000503000000000000"/>
                <a:ea typeface="Segoe UI" panose="020B0502040204020203" pitchFamily="34" charset="0"/>
                <a:cs typeface="Segoe UI" panose="020B0502040204020203" pitchFamily="34" charset="0"/>
              </a:rPr>
              <a:t>AHJ</a:t>
            </a:r>
            <a:r>
              <a:rPr lang="pt-BR" sz="1400" dirty="0">
                <a:latin typeface="Oswald Regular" panose="02000503000000000000"/>
                <a:ea typeface="Segoe UI" panose="020B0502040204020203" pitchFamily="34" charset="0"/>
                <a:cs typeface="Segoe UI" panose="020B0502040204020203" pitchFamily="34" charset="0"/>
              </a:rPr>
              <a:t> should verify that </a:t>
            </a:r>
            <a:r>
              <a:rPr lang="pt-BR" sz="1400" b="1" dirty="0">
                <a:latin typeface="Oswald Regular" panose="02000503000000000000"/>
                <a:ea typeface="Segoe UI" panose="020B0502040204020203" pitchFamily="34" charset="0"/>
                <a:cs typeface="Segoe UI" panose="020B0502040204020203" pitchFamily="34" charset="0"/>
              </a:rPr>
              <a:t>MOC</a:t>
            </a:r>
            <a:r>
              <a:rPr lang="pt-BR" sz="1400" dirty="0">
                <a:latin typeface="Oswald Regular" panose="02000503000000000000"/>
                <a:ea typeface="Segoe UI" panose="020B0502040204020203" pitchFamily="34" charset="0"/>
                <a:cs typeface="Segoe UI" panose="020B0502040204020203" pitchFamily="34" charset="0"/>
              </a:rPr>
              <a:t> process is included and actuated for each plant modification and plant life-cycle </a:t>
            </a:r>
            <a:r>
              <a:rPr lang="pt-BR" sz="1400" b="1" dirty="0">
                <a:latin typeface="Oswald Regular" panose="02000503000000000000"/>
                <a:ea typeface="Segoe UI" panose="020B0502040204020203" pitchFamily="34" charset="0"/>
                <a:cs typeface="Segoe UI" panose="020B0502040204020203" pitchFamily="34" charset="0"/>
              </a:rPr>
              <a:t>coincides</a:t>
            </a:r>
            <a:r>
              <a:rPr lang="pt-BR" sz="1400" dirty="0">
                <a:latin typeface="Oswald Regular" panose="02000503000000000000"/>
                <a:ea typeface="Segoe UI" panose="020B0502040204020203" pitchFamily="34" charset="0"/>
                <a:cs typeface="Segoe UI" panose="020B0502040204020203" pitchFamily="34" charset="0"/>
              </a:rPr>
              <a:t> with the prevention / protection measures </a:t>
            </a:r>
            <a:r>
              <a:rPr lang="pt-BR" sz="1400" b="1" dirty="0">
                <a:latin typeface="Oswald Regular" panose="02000503000000000000"/>
                <a:ea typeface="Segoe UI" panose="020B0502040204020203" pitchFamily="34" charset="0"/>
                <a:cs typeface="Segoe UI" panose="020B0502040204020203" pitchFamily="34" charset="0"/>
              </a:rPr>
              <a:t>life-cycles</a:t>
            </a:r>
            <a:r>
              <a:rPr lang="pt-BR" sz="1400" dirty="0">
                <a:latin typeface="Oswald Regular" panose="02000503000000000000"/>
                <a:ea typeface="Segoe UI" panose="020B0502040204020203" pitchFamily="34" charset="0"/>
                <a:cs typeface="Segoe UI" panose="020B0502040204020203" pitchFamily="34" charset="0"/>
              </a:rPr>
              <a:t>.</a:t>
            </a:r>
          </a:p>
          <a:p>
            <a:pPr marL="803672" indent="-271463" algn="just">
              <a:buClr>
                <a:schemeClr val="bg1">
                  <a:lumMod val="50000"/>
                </a:schemeClr>
              </a:buClr>
              <a:defRPr/>
            </a:pPr>
            <a:endParaRPr lang="pt-BR" sz="1400" dirty="0">
              <a:latin typeface="Oswald Regular" panose="02000503000000000000"/>
              <a:ea typeface="Segoe UI" panose="020B0502040204020203" pitchFamily="34" charset="0"/>
              <a:cs typeface="Segoe UI" panose="020B0502040204020203"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4294967295"/>
          </p:nvPr>
        </p:nvSpPr>
        <p:spPr>
          <a:xfrm>
            <a:off x="3048131" y="1730245"/>
            <a:ext cx="5810250" cy="1595576"/>
          </a:xfrm>
          <a:prstGeom prst="rect">
            <a:avLst/>
          </a:prstGeom>
        </p:spPr>
        <p:txBody>
          <a:bodyPr/>
          <a:lstStyle/>
          <a:p>
            <a:r>
              <a:rPr lang="en-US" sz="1800" i="1" dirty="0"/>
              <a:t>Owner and CEO of the international consulting company TECSA </a:t>
            </a:r>
            <a:r>
              <a:rPr lang="en-US" sz="1800" i="1" dirty="0" err="1"/>
              <a:t>S.r.l</a:t>
            </a:r>
            <a:r>
              <a:rPr lang="en-US" sz="1800" i="1" dirty="0"/>
              <a:t>. (</a:t>
            </a:r>
            <a:r>
              <a:rPr lang="en-US" sz="1800" i="1" dirty="0" err="1"/>
              <a:t>www.tecsasrl.it</a:t>
            </a:r>
            <a:r>
              <a:rPr lang="en-US" sz="1800" i="1" dirty="0"/>
              <a:t>)</a:t>
            </a:r>
          </a:p>
          <a:p>
            <a:r>
              <a:rPr lang="en-US" sz="1800" i="1" dirty="0"/>
              <a:t>Vice President of the Italian Association of Fire Engineering (SFPE-Italy)</a:t>
            </a:r>
          </a:p>
          <a:p>
            <a:r>
              <a:rPr lang="en-US" sz="1800" i="1" dirty="0"/>
              <a:t>Chair of the Institute of Risk Management (UK) Italy Regional Interest Group</a:t>
            </a:r>
          </a:p>
          <a:p>
            <a:r>
              <a:rPr lang="en-US" sz="1800" i="1" dirty="0"/>
              <a:t>Principal engineer </a:t>
            </a:r>
            <a:r>
              <a:rPr lang="en-US" sz="1800" i="1" dirty="0" err="1"/>
              <a:t>exida</a:t>
            </a:r>
            <a:r>
              <a:rPr lang="en-US" sz="1800" i="1" dirty="0"/>
              <a:t> L.L.C. (USA)</a:t>
            </a:r>
          </a:p>
          <a:p>
            <a:r>
              <a:rPr lang="en-US" sz="1800" i="1" dirty="0" err="1"/>
              <a:t>Luca.Fiorentini@tecsasrl.it</a:t>
            </a:r>
            <a:endParaRPr lang="en-US" sz="1800" i="1" dirty="0"/>
          </a:p>
        </p:txBody>
      </p:sp>
      <p:sp>
        <p:nvSpPr>
          <p:cNvPr id="8" name="CuadroTexto 11"/>
          <p:cNvSpPr txBox="1">
            <a:spLocks noChangeArrowheads="1"/>
          </p:cNvSpPr>
          <p:nvPr/>
        </p:nvSpPr>
        <p:spPr bwMode="auto">
          <a:xfrm>
            <a:off x="205322" y="4428675"/>
            <a:ext cx="3082164" cy="601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marL="457200" indent="-4572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ct val="80000"/>
              </a:lnSpc>
              <a:spcBef>
                <a:spcPct val="20000"/>
              </a:spcBef>
              <a:buFont typeface="Arial" charset="0"/>
              <a:buNone/>
            </a:pPr>
            <a:r>
              <a:rPr lang="es-ES" sz="1800" b="1" dirty="0">
                <a:latin typeface="Calibri" charset="0"/>
                <a:cs typeface="Calibri" charset="0"/>
              </a:rPr>
              <a:t>Luca </a:t>
            </a:r>
            <a:r>
              <a:rPr lang="es-ES" sz="1800" b="1" dirty="0" err="1">
                <a:latin typeface="Calibri" charset="0"/>
                <a:cs typeface="Calibri" charset="0"/>
              </a:rPr>
              <a:t>Fiorentini</a:t>
            </a:r>
            <a:endParaRPr lang="es-ES" sz="1800" b="1" dirty="0">
              <a:latin typeface="Calibri" charset="0"/>
              <a:cs typeface="Calibri" charset="0"/>
            </a:endParaRPr>
          </a:p>
        </p:txBody>
      </p:sp>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PRESENTACIÓN - INTRODUCTION</a:t>
            </a:r>
          </a:p>
        </p:txBody>
      </p:sp>
      <p:pic>
        <p:nvPicPr>
          <p:cNvPr id="6" name="Immagine 5">
            <a:extLst>
              <a:ext uri="{FF2B5EF4-FFF2-40B4-BE49-F238E27FC236}">
                <a16:creationId xmlns:a16="http://schemas.microsoft.com/office/drawing/2014/main" id="{1F3D5A76-4762-42CE-8CAF-38841CE55173}"/>
              </a:ext>
            </a:extLst>
          </p:cNvPr>
          <p:cNvPicPr>
            <a:picLocks noChangeAspect="1"/>
          </p:cNvPicPr>
          <p:nvPr/>
        </p:nvPicPr>
        <p:blipFill>
          <a:blip r:embed="rId2"/>
          <a:stretch>
            <a:fillRect/>
          </a:stretch>
        </p:blipFill>
        <p:spPr>
          <a:xfrm>
            <a:off x="285619" y="1653316"/>
            <a:ext cx="2673990" cy="2673990"/>
          </a:xfrm>
          <a:prstGeom prst="rect">
            <a:avLst/>
          </a:prstGeom>
        </p:spPr>
      </p:pic>
    </p:spTree>
    <p:extLst>
      <p:ext uri="{BB962C8B-B14F-4D97-AF65-F5344CB8AC3E}">
        <p14:creationId xmlns:p14="http://schemas.microsoft.com/office/powerpoint/2010/main" val="15301224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6709DBE1-019C-4163-8B00-8F8597196FE5}"/>
              </a:ext>
            </a:extLst>
          </p:cNvPr>
          <p:cNvPicPr>
            <a:picLocks noChangeAspect="1"/>
          </p:cNvPicPr>
          <p:nvPr/>
        </p:nvPicPr>
        <p:blipFill>
          <a:blip r:embed="rId3"/>
          <a:stretch>
            <a:fillRect/>
          </a:stretch>
        </p:blipFill>
        <p:spPr>
          <a:xfrm>
            <a:off x="6172716" y="2752954"/>
            <a:ext cx="2547337" cy="1312574"/>
          </a:xfrm>
          <a:prstGeom prst="rect">
            <a:avLst/>
          </a:prstGeom>
        </p:spPr>
      </p:pic>
      <p:sp>
        <p:nvSpPr>
          <p:cNvPr id="43" name="CasellaDiTesto 42">
            <a:extLst>
              <a:ext uri="{FF2B5EF4-FFF2-40B4-BE49-F238E27FC236}">
                <a16:creationId xmlns:a16="http://schemas.microsoft.com/office/drawing/2014/main" id="{3A876C81-084D-4A06-B0ED-CEB733ACF7C4}"/>
              </a:ext>
            </a:extLst>
          </p:cNvPr>
          <p:cNvSpPr txBox="1"/>
          <p:nvPr/>
        </p:nvSpPr>
        <p:spPr>
          <a:xfrm>
            <a:off x="5637529" y="3050465"/>
            <a:ext cx="954338" cy="519373"/>
          </a:xfrm>
          <a:prstGeom prst="rect">
            <a:avLst/>
          </a:prstGeom>
          <a:solidFill>
            <a:schemeClr val="bg1"/>
          </a:solidFill>
          <a:ln w="12700">
            <a:noFill/>
          </a:ln>
        </p:spPr>
        <p:txBody>
          <a:bodyPr wrap="square" lIns="0" tIns="0" rIns="0" bIns="34290" rtlCol="0">
            <a:spAutoFit/>
          </a:bodyPr>
          <a:lstStyle/>
          <a:p>
            <a:pPr algn="ctr"/>
            <a:r>
              <a:rPr lang="en-GB" sz="1050" b="1" dirty="0">
                <a:solidFill>
                  <a:srgbClr val="2E287B"/>
                </a:solidFill>
                <a:latin typeface="Oswald Regular" panose="02000503000000000000"/>
              </a:rPr>
              <a:t>Safety Management System</a:t>
            </a:r>
          </a:p>
        </p:txBody>
      </p:sp>
      <p:sp>
        <p:nvSpPr>
          <p:cNvPr id="6" name="Titolo 5">
            <a:extLst>
              <a:ext uri="{FF2B5EF4-FFF2-40B4-BE49-F238E27FC236}">
                <a16:creationId xmlns:a16="http://schemas.microsoft.com/office/drawing/2014/main" id="{D1712C62-DC53-C445-A777-2123D472C2DD}"/>
              </a:ext>
            </a:extLst>
          </p:cNvPr>
          <p:cNvSpPr>
            <a:spLocks noGrp="1"/>
          </p:cNvSpPr>
          <p:nvPr>
            <p:ph type="title" idx="4294967295"/>
          </p:nvPr>
        </p:nvSpPr>
        <p:spPr>
          <a:xfrm>
            <a:off x="93950" y="939611"/>
            <a:ext cx="7886700" cy="884238"/>
          </a:xfrm>
        </p:spPr>
        <p:txBody>
          <a:bodyPr/>
          <a:lstStyle/>
          <a:p>
            <a:pPr algn="l"/>
            <a:r>
              <a:rPr lang="en-GB" sz="2000" dirty="0">
                <a:latin typeface="Calibri" charset="0"/>
                <a:cs typeface="+mn-cs"/>
              </a:rPr>
              <a:t>Safety Report &amp; Safety Management System</a:t>
            </a:r>
          </a:p>
        </p:txBody>
      </p:sp>
      <p:sp>
        <p:nvSpPr>
          <p:cNvPr id="4" name="Rettangolo 3">
            <a:extLst>
              <a:ext uri="{FF2B5EF4-FFF2-40B4-BE49-F238E27FC236}">
                <a16:creationId xmlns:a16="http://schemas.microsoft.com/office/drawing/2014/main" id="{AD7A3994-E555-4F51-8F32-C7FEC6CE818D}"/>
              </a:ext>
            </a:extLst>
          </p:cNvPr>
          <p:cNvSpPr/>
          <p:nvPr/>
        </p:nvSpPr>
        <p:spPr>
          <a:xfrm>
            <a:off x="257818" y="2372920"/>
            <a:ext cx="1044416" cy="230832"/>
          </a:xfrm>
          <a:prstGeom prst="rect">
            <a:avLst/>
          </a:prstGeom>
        </p:spPr>
        <p:txBody>
          <a:bodyPr wrap="square">
            <a:spAutoFit/>
          </a:bodyPr>
          <a:lstStyle/>
          <a:p>
            <a:r>
              <a:rPr lang="en-GB" sz="900" dirty="0">
                <a:solidFill>
                  <a:sysClr val="windowText" lastClr="000000"/>
                </a:solidFill>
                <a:latin typeface="Oswald Regular" panose="02000503000000000000"/>
                <a:ea typeface="Segoe UI" pitchFamily="34" charset="0"/>
                <a:cs typeface="Segoe UI" pitchFamily="34" charset="0"/>
              </a:rPr>
              <a:t>Plant modifications</a:t>
            </a:r>
            <a:endParaRPr lang="en-GB" sz="900" b="1" dirty="0">
              <a:latin typeface="Oswald Regular" panose="02000503000000000000"/>
              <a:ea typeface="Segoe UI" pitchFamily="34" charset="0"/>
              <a:cs typeface="Segoe UI" pitchFamily="34" charset="0"/>
            </a:endParaRPr>
          </a:p>
        </p:txBody>
      </p:sp>
      <p:sp>
        <p:nvSpPr>
          <p:cNvPr id="9" name="Rettangolo 8">
            <a:extLst>
              <a:ext uri="{FF2B5EF4-FFF2-40B4-BE49-F238E27FC236}">
                <a16:creationId xmlns:a16="http://schemas.microsoft.com/office/drawing/2014/main" id="{D4AEC62A-99C5-45DE-A256-852C2A3D5A25}"/>
              </a:ext>
            </a:extLst>
          </p:cNvPr>
          <p:cNvSpPr/>
          <p:nvPr/>
        </p:nvSpPr>
        <p:spPr>
          <a:xfrm>
            <a:off x="1731054" y="2199635"/>
            <a:ext cx="3048402" cy="507831"/>
          </a:xfrm>
          <a:prstGeom prst="rect">
            <a:avLst/>
          </a:prstGeom>
        </p:spPr>
        <p:txBody>
          <a:bodyPr wrap="square">
            <a:spAutoFit/>
          </a:bodyPr>
          <a:lstStyle/>
          <a:p>
            <a:pPr algn="just"/>
            <a:r>
              <a:rPr lang="en-GB" sz="900" dirty="0">
                <a:solidFill>
                  <a:sysClr val="windowText" lastClr="000000"/>
                </a:solidFill>
                <a:latin typeface="Oswald Regular" panose="02000503000000000000"/>
                <a:ea typeface="Segoe UI" pitchFamily="34" charset="0"/>
                <a:cs typeface="Segoe UI" pitchFamily="34" charset="0"/>
              </a:rPr>
              <a:t>Changes should be classified (maintenance, no risk increase, risk increase). </a:t>
            </a:r>
            <a:r>
              <a:rPr lang="en-GB" sz="900" b="1" dirty="0" err="1">
                <a:solidFill>
                  <a:sysClr val="windowText" lastClr="000000"/>
                </a:solidFill>
                <a:latin typeface="Oswald Regular" panose="02000503000000000000"/>
                <a:ea typeface="Segoe UI" pitchFamily="34" charset="0"/>
                <a:cs typeface="Segoe UI" pitchFamily="34" charset="0"/>
              </a:rPr>
              <a:t>MOC</a:t>
            </a:r>
            <a:r>
              <a:rPr lang="en-GB" sz="900" dirty="0">
                <a:solidFill>
                  <a:sysClr val="windowText" lastClr="000000"/>
                </a:solidFill>
                <a:latin typeface="Oswald Regular" panose="02000503000000000000"/>
                <a:ea typeface="Segoe UI" pitchFamily="34" charset="0"/>
                <a:cs typeface="Segoe UI" pitchFamily="34" charset="0"/>
              </a:rPr>
              <a:t> process should involve also fire protection systems: to be considered SCE (safety critical elements) too.</a:t>
            </a:r>
            <a:endParaRPr lang="en-GB" sz="900" dirty="0">
              <a:latin typeface="Oswald Regular" panose="02000503000000000000"/>
              <a:ea typeface="Segoe UI" pitchFamily="34" charset="0"/>
              <a:cs typeface="Segoe UI" pitchFamily="34" charset="0"/>
            </a:endParaRPr>
          </a:p>
        </p:txBody>
      </p:sp>
      <p:sp>
        <p:nvSpPr>
          <p:cNvPr id="10" name="Rettangolo 9">
            <a:extLst>
              <a:ext uri="{FF2B5EF4-FFF2-40B4-BE49-F238E27FC236}">
                <a16:creationId xmlns:a16="http://schemas.microsoft.com/office/drawing/2014/main" id="{5AF6D5A0-6B0C-4047-986C-B26768B847C0}"/>
              </a:ext>
            </a:extLst>
          </p:cNvPr>
          <p:cNvSpPr/>
          <p:nvPr/>
        </p:nvSpPr>
        <p:spPr>
          <a:xfrm>
            <a:off x="424123" y="3265509"/>
            <a:ext cx="880106" cy="230832"/>
          </a:xfrm>
          <a:prstGeom prst="rect">
            <a:avLst/>
          </a:prstGeom>
        </p:spPr>
        <p:txBody>
          <a:bodyPr wrap="square">
            <a:spAutoFit/>
          </a:bodyPr>
          <a:lstStyle/>
          <a:p>
            <a:r>
              <a:rPr lang="en-GB" sz="900" dirty="0">
                <a:solidFill>
                  <a:sysClr val="windowText" lastClr="000000"/>
                </a:solidFill>
                <a:latin typeface="Oswald Regular" panose="02000503000000000000"/>
                <a:ea typeface="Segoe UI" pitchFamily="34" charset="0"/>
                <a:cs typeface="Segoe UI" pitchFamily="34" charset="0"/>
              </a:rPr>
              <a:t>Fire safety</a:t>
            </a:r>
          </a:p>
        </p:txBody>
      </p:sp>
      <p:sp>
        <p:nvSpPr>
          <p:cNvPr id="11" name="Rettangolo 10">
            <a:extLst>
              <a:ext uri="{FF2B5EF4-FFF2-40B4-BE49-F238E27FC236}">
                <a16:creationId xmlns:a16="http://schemas.microsoft.com/office/drawing/2014/main" id="{04E6C9B4-EB24-4825-A685-728611935098}"/>
              </a:ext>
            </a:extLst>
          </p:cNvPr>
          <p:cNvSpPr/>
          <p:nvPr/>
        </p:nvSpPr>
        <p:spPr>
          <a:xfrm>
            <a:off x="1742676" y="3191984"/>
            <a:ext cx="3043519" cy="369332"/>
          </a:xfrm>
          <a:prstGeom prst="rect">
            <a:avLst/>
          </a:prstGeom>
        </p:spPr>
        <p:txBody>
          <a:bodyPr wrap="square">
            <a:spAutoFit/>
          </a:bodyPr>
          <a:lstStyle/>
          <a:p>
            <a:pPr algn="just"/>
            <a:r>
              <a:rPr lang="en-GB" sz="900" dirty="0">
                <a:solidFill>
                  <a:sysClr val="windowText" lastClr="000000"/>
                </a:solidFill>
                <a:latin typeface="Oswald Regular" panose="02000503000000000000"/>
                <a:ea typeface="Segoe UI" pitchFamily="34" charset="0"/>
                <a:cs typeface="Segoe UI" pitchFamily="34" charset="0"/>
              </a:rPr>
              <a:t>Specific Italian decree to consider fire safety measures in ”upper tier” Seveso Plants as SCE (as </a:t>
            </a:r>
            <a:r>
              <a:rPr lang="en-GB" sz="900" dirty="0" err="1">
                <a:solidFill>
                  <a:sysClr val="windowText" lastClr="000000"/>
                </a:solidFill>
                <a:latin typeface="Oswald Regular" panose="02000503000000000000"/>
                <a:ea typeface="Segoe UI" pitchFamily="34" charset="0"/>
                <a:cs typeface="Segoe UI" pitchFamily="34" charset="0"/>
              </a:rPr>
              <a:t>ESD</a:t>
            </a:r>
            <a:r>
              <a:rPr lang="en-GB" sz="900" dirty="0">
                <a:solidFill>
                  <a:sysClr val="windowText" lastClr="000000"/>
                </a:solidFill>
                <a:latin typeface="Oswald Regular" panose="02000503000000000000"/>
                <a:ea typeface="Segoe UI" pitchFamily="34" charset="0"/>
                <a:cs typeface="Segoe UI" pitchFamily="34" charset="0"/>
              </a:rPr>
              <a:t>, alarms, asset integrity, etc.).</a:t>
            </a:r>
            <a:endParaRPr lang="en-GB" sz="900" dirty="0">
              <a:latin typeface="Oswald Regular" panose="02000503000000000000"/>
              <a:ea typeface="Segoe UI" pitchFamily="34" charset="0"/>
              <a:cs typeface="Segoe UI" pitchFamily="34" charset="0"/>
            </a:endParaRPr>
          </a:p>
        </p:txBody>
      </p:sp>
      <p:sp>
        <p:nvSpPr>
          <p:cNvPr id="12" name="Freccia a destra 11">
            <a:extLst>
              <a:ext uri="{FF2B5EF4-FFF2-40B4-BE49-F238E27FC236}">
                <a16:creationId xmlns:a16="http://schemas.microsoft.com/office/drawing/2014/main" id="{9FF254CC-6B96-4720-967C-C39E2F9C1E72}"/>
              </a:ext>
            </a:extLst>
          </p:cNvPr>
          <p:cNvSpPr/>
          <p:nvPr/>
        </p:nvSpPr>
        <p:spPr>
          <a:xfrm>
            <a:off x="1293693" y="2426503"/>
            <a:ext cx="414674" cy="172620"/>
          </a:xfrm>
          <a:prstGeom prst="rightArrow">
            <a:avLst/>
          </a:prstGeom>
          <a:solidFill>
            <a:srgbClr val="2E28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dirty="0">
              <a:latin typeface="Oswald Regular" panose="02000503000000000000"/>
              <a:ea typeface="Segoe UI" pitchFamily="34" charset="0"/>
              <a:cs typeface="Segoe UI" pitchFamily="34" charset="0"/>
            </a:endParaRPr>
          </a:p>
        </p:txBody>
      </p:sp>
      <p:sp>
        <p:nvSpPr>
          <p:cNvPr id="13" name="Freccia a destra 12">
            <a:extLst>
              <a:ext uri="{FF2B5EF4-FFF2-40B4-BE49-F238E27FC236}">
                <a16:creationId xmlns:a16="http://schemas.microsoft.com/office/drawing/2014/main" id="{DDCE0D5D-E4B6-47CA-8DD8-534F6E73D17A}"/>
              </a:ext>
            </a:extLst>
          </p:cNvPr>
          <p:cNvSpPr/>
          <p:nvPr/>
        </p:nvSpPr>
        <p:spPr>
          <a:xfrm>
            <a:off x="1300431" y="3353947"/>
            <a:ext cx="414674" cy="172621"/>
          </a:xfrm>
          <a:prstGeom prst="rightArrow">
            <a:avLst/>
          </a:prstGeom>
          <a:solidFill>
            <a:srgbClr val="2E28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dirty="0">
              <a:latin typeface="Oswald Regular" panose="02000503000000000000"/>
              <a:ea typeface="Segoe UI" pitchFamily="34" charset="0"/>
              <a:cs typeface="Segoe UI" pitchFamily="34" charset="0"/>
            </a:endParaRPr>
          </a:p>
        </p:txBody>
      </p:sp>
      <p:sp>
        <p:nvSpPr>
          <p:cNvPr id="14" name="Freccia bidirezionale verticale 13">
            <a:extLst>
              <a:ext uri="{FF2B5EF4-FFF2-40B4-BE49-F238E27FC236}">
                <a16:creationId xmlns:a16="http://schemas.microsoft.com/office/drawing/2014/main" id="{2071A6CC-2747-4850-8CC6-64260A9B35AF}"/>
              </a:ext>
            </a:extLst>
          </p:cNvPr>
          <p:cNvSpPr/>
          <p:nvPr/>
        </p:nvSpPr>
        <p:spPr>
          <a:xfrm>
            <a:off x="3115368" y="2830266"/>
            <a:ext cx="185738" cy="353147"/>
          </a:xfrm>
          <a:prstGeom prst="upDownArrow">
            <a:avLst/>
          </a:prstGeom>
          <a:solidFill>
            <a:srgbClr val="2E28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dirty="0">
              <a:latin typeface="Oswald Regular" panose="02000503000000000000"/>
              <a:ea typeface="Segoe UI" pitchFamily="34" charset="0"/>
              <a:cs typeface="Segoe UI" pitchFamily="34" charset="0"/>
            </a:endParaRPr>
          </a:p>
        </p:txBody>
      </p:sp>
      <p:sp>
        <p:nvSpPr>
          <p:cNvPr id="15" name="Rettangolo 14">
            <a:extLst>
              <a:ext uri="{FF2B5EF4-FFF2-40B4-BE49-F238E27FC236}">
                <a16:creationId xmlns:a16="http://schemas.microsoft.com/office/drawing/2014/main" id="{26475939-2B40-49B8-A110-502313D91EDC}"/>
              </a:ext>
            </a:extLst>
          </p:cNvPr>
          <p:cNvSpPr/>
          <p:nvPr/>
        </p:nvSpPr>
        <p:spPr>
          <a:xfrm>
            <a:off x="443839" y="3811104"/>
            <a:ext cx="1871843" cy="1615827"/>
          </a:xfrm>
          <a:prstGeom prst="rect">
            <a:avLst/>
          </a:prstGeom>
        </p:spPr>
        <p:txBody>
          <a:bodyPr wrap="square">
            <a:spAutoFit/>
          </a:bodyPr>
          <a:lstStyle/>
          <a:p>
            <a:endParaRPr lang="en-GB" sz="900" dirty="0">
              <a:solidFill>
                <a:sysClr val="windowText" lastClr="000000"/>
              </a:solidFill>
              <a:latin typeface="Oswald Regular" panose="02000503000000000000"/>
              <a:ea typeface="Segoe UI" pitchFamily="34" charset="0"/>
              <a:cs typeface="Segoe UI" pitchFamily="34" charset="0"/>
            </a:endParaRPr>
          </a:p>
          <a:p>
            <a:r>
              <a:rPr lang="en-GB" sz="900" b="1" dirty="0">
                <a:latin typeface="Oswald Regular" panose="02000503000000000000"/>
                <a:ea typeface="Segoe UI" pitchFamily="34" charset="0"/>
                <a:cs typeface="Segoe UI" pitchFamily="34" charset="0"/>
              </a:rPr>
              <a:t>Basic elements of the Safety Management System</a:t>
            </a:r>
          </a:p>
          <a:p>
            <a:pPr marL="171450" indent="-171450">
              <a:buClr>
                <a:srgbClr val="4080C2"/>
              </a:buClr>
              <a:buFont typeface="+mj-lt"/>
              <a:buAutoNum type="alphaLcPeriod"/>
            </a:pPr>
            <a:r>
              <a:rPr lang="en-GB" sz="900" dirty="0">
                <a:solidFill>
                  <a:sysClr val="windowText" lastClr="000000"/>
                </a:solidFill>
                <a:latin typeface="Oswald Regular" panose="02000503000000000000"/>
                <a:ea typeface="Segoe UI" pitchFamily="34" charset="0"/>
                <a:cs typeface="Segoe UI" pitchFamily="34" charset="0"/>
              </a:rPr>
              <a:t>Organization and staff;</a:t>
            </a:r>
          </a:p>
          <a:p>
            <a:pPr marL="171450" indent="-171450">
              <a:buClr>
                <a:srgbClr val="4080C2"/>
              </a:buClr>
              <a:buFont typeface="+mj-lt"/>
              <a:buAutoNum type="alphaLcPeriod"/>
            </a:pPr>
            <a:r>
              <a:rPr lang="en-GB" sz="900" dirty="0">
                <a:solidFill>
                  <a:sysClr val="windowText" lastClr="000000"/>
                </a:solidFill>
                <a:latin typeface="Oswald Regular" panose="02000503000000000000"/>
                <a:ea typeface="Segoe UI" pitchFamily="34" charset="0"/>
                <a:cs typeface="Segoe UI" pitchFamily="34" charset="0"/>
              </a:rPr>
              <a:t>Identification and evaluation of  relevant hazards; </a:t>
            </a:r>
          </a:p>
          <a:p>
            <a:pPr marL="171450" indent="-171450">
              <a:buClr>
                <a:srgbClr val="4080C2"/>
              </a:buClr>
              <a:buFont typeface="+mj-lt"/>
              <a:buAutoNum type="alphaLcPeriod"/>
            </a:pPr>
            <a:r>
              <a:rPr lang="en-GB" sz="900" dirty="0">
                <a:solidFill>
                  <a:sysClr val="windowText" lastClr="000000"/>
                </a:solidFill>
                <a:latin typeface="Oswald Regular" panose="02000503000000000000"/>
                <a:ea typeface="Segoe UI" pitchFamily="34" charset="0"/>
                <a:cs typeface="Segoe UI" pitchFamily="34" charset="0"/>
              </a:rPr>
              <a:t>Operational control; </a:t>
            </a:r>
          </a:p>
          <a:p>
            <a:pPr marL="171450" indent="-171450">
              <a:buClr>
                <a:srgbClr val="4080C2"/>
              </a:buClr>
              <a:buFont typeface="+mj-lt"/>
              <a:buAutoNum type="alphaLcPeriod"/>
            </a:pPr>
            <a:r>
              <a:rPr lang="en-GB" sz="900" dirty="0">
                <a:solidFill>
                  <a:sysClr val="windowText" lastClr="000000"/>
                </a:solidFill>
                <a:latin typeface="Oswald Regular" panose="02000503000000000000"/>
                <a:ea typeface="Segoe UI" pitchFamily="34" charset="0"/>
                <a:cs typeface="Segoe UI" pitchFamily="34" charset="0"/>
              </a:rPr>
              <a:t>Changes and design; </a:t>
            </a:r>
          </a:p>
          <a:p>
            <a:pPr marL="171450" indent="-171450">
              <a:buClr>
                <a:srgbClr val="4080C2"/>
              </a:buClr>
              <a:buFont typeface="+mj-lt"/>
              <a:buAutoNum type="alphaLcPeriod"/>
            </a:pPr>
            <a:r>
              <a:rPr lang="en-GB" sz="900" dirty="0">
                <a:solidFill>
                  <a:sysClr val="windowText" lastClr="000000"/>
                </a:solidFill>
                <a:latin typeface="Oswald Regular" panose="02000503000000000000"/>
                <a:ea typeface="Segoe UI" pitchFamily="34" charset="0"/>
                <a:cs typeface="Segoe UI" pitchFamily="34" charset="0"/>
              </a:rPr>
              <a:t>Emergency planning; </a:t>
            </a:r>
          </a:p>
          <a:p>
            <a:pPr marL="171450" indent="-171450">
              <a:buClr>
                <a:srgbClr val="4080C2"/>
              </a:buClr>
              <a:buFont typeface="+mj-lt"/>
              <a:buAutoNum type="alphaLcPeriod"/>
            </a:pPr>
            <a:r>
              <a:rPr lang="en-GB" sz="900" dirty="0">
                <a:solidFill>
                  <a:sysClr val="windowText" lastClr="000000"/>
                </a:solidFill>
                <a:latin typeface="Oswald Regular" panose="02000503000000000000"/>
                <a:ea typeface="Segoe UI" pitchFamily="34" charset="0"/>
                <a:cs typeface="Segoe UI" pitchFamily="34" charset="0"/>
              </a:rPr>
              <a:t>Performance check; </a:t>
            </a:r>
          </a:p>
          <a:p>
            <a:pPr marL="171450" indent="-171450">
              <a:buClr>
                <a:srgbClr val="4080C2"/>
              </a:buClr>
              <a:buFont typeface="+mj-lt"/>
              <a:buAutoNum type="alphaLcPeriod"/>
            </a:pPr>
            <a:r>
              <a:rPr lang="en-GB" sz="900" dirty="0">
                <a:solidFill>
                  <a:sysClr val="windowText" lastClr="000000"/>
                </a:solidFill>
                <a:latin typeface="Oswald Regular" panose="02000503000000000000"/>
                <a:ea typeface="Segoe UI" pitchFamily="34" charset="0"/>
                <a:cs typeface="Segoe UI" pitchFamily="34" charset="0"/>
              </a:rPr>
              <a:t>Check and review.</a:t>
            </a:r>
            <a:endParaRPr lang="en-GB" sz="900" dirty="0">
              <a:latin typeface="Oswald Regular" panose="02000503000000000000"/>
              <a:ea typeface="Segoe UI" pitchFamily="34" charset="0"/>
              <a:cs typeface="Segoe UI" pitchFamily="34" charset="0"/>
            </a:endParaRPr>
          </a:p>
        </p:txBody>
      </p:sp>
      <p:sp>
        <p:nvSpPr>
          <p:cNvPr id="16" name="Rettangolo 15">
            <a:extLst>
              <a:ext uri="{FF2B5EF4-FFF2-40B4-BE49-F238E27FC236}">
                <a16:creationId xmlns:a16="http://schemas.microsoft.com/office/drawing/2014/main" id="{F2D41B8E-65FD-4279-92FA-63F3EF716AA9}"/>
              </a:ext>
            </a:extLst>
          </p:cNvPr>
          <p:cNvSpPr/>
          <p:nvPr/>
        </p:nvSpPr>
        <p:spPr>
          <a:xfrm>
            <a:off x="2539036" y="3811103"/>
            <a:ext cx="2185391" cy="1477328"/>
          </a:xfrm>
          <a:prstGeom prst="rect">
            <a:avLst/>
          </a:prstGeom>
        </p:spPr>
        <p:txBody>
          <a:bodyPr wrap="square">
            <a:spAutoFit/>
          </a:bodyPr>
          <a:lstStyle/>
          <a:p>
            <a:endParaRPr lang="en-GB" sz="900" b="1" dirty="0">
              <a:latin typeface="Oswald Regular" panose="02000503000000000000"/>
              <a:ea typeface="Segoe UI" pitchFamily="34" charset="0"/>
              <a:cs typeface="Segoe UI" pitchFamily="34" charset="0"/>
            </a:endParaRPr>
          </a:p>
          <a:p>
            <a:r>
              <a:rPr lang="en-GB" sz="900" b="1" dirty="0">
                <a:latin typeface="Oswald Regular" panose="02000503000000000000"/>
                <a:ea typeface="Segoe UI" pitchFamily="34" charset="0"/>
                <a:cs typeface="Segoe UI" pitchFamily="34" charset="0"/>
              </a:rPr>
              <a:t>Content required for the </a:t>
            </a:r>
          </a:p>
          <a:p>
            <a:r>
              <a:rPr lang="en-GB" sz="900" b="1" dirty="0">
                <a:latin typeface="Oswald Regular" panose="02000503000000000000"/>
                <a:ea typeface="Segoe UI" pitchFamily="34" charset="0"/>
                <a:cs typeface="Segoe UI" pitchFamily="34" charset="0"/>
              </a:rPr>
              <a:t>safety report</a:t>
            </a:r>
          </a:p>
          <a:p>
            <a:pPr marL="171450" indent="-171450">
              <a:buClr>
                <a:srgbClr val="4080C2"/>
              </a:buClr>
              <a:buFont typeface="+mj-lt"/>
              <a:buAutoNum type="alphaUcPeriod"/>
            </a:pPr>
            <a:r>
              <a:rPr lang="en-GB" sz="900" dirty="0">
                <a:solidFill>
                  <a:sysClr val="windowText" lastClr="000000"/>
                </a:solidFill>
                <a:latin typeface="Oswald Regular" panose="02000503000000000000"/>
                <a:ea typeface="Segoe UI" pitchFamily="34" charset="0"/>
                <a:cs typeface="Segoe UI" pitchFamily="34" charset="0"/>
              </a:rPr>
              <a:t>Identification data and location of the plant; </a:t>
            </a:r>
          </a:p>
          <a:p>
            <a:pPr marL="171450" indent="-171450">
              <a:buClr>
                <a:srgbClr val="4080C2"/>
              </a:buClr>
              <a:buFont typeface="+mj-lt"/>
              <a:buAutoNum type="alphaUcPeriod"/>
            </a:pPr>
            <a:r>
              <a:rPr lang="en-GB" sz="900" dirty="0">
                <a:solidFill>
                  <a:sysClr val="windowText" lastClr="000000"/>
                </a:solidFill>
                <a:latin typeface="Oswald Regular" panose="02000503000000000000"/>
                <a:ea typeface="Segoe UI" pitchFamily="34" charset="0"/>
                <a:cs typeface="Segoe UI" pitchFamily="34" charset="0"/>
              </a:rPr>
              <a:t>Plant information; </a:t>
            </a:r>
          </a:p>
          <a:p>
            <a:pPr marL="171450" indent="-171450">
              <a:buClr>
                <a:srgbClr val="4080C2"/>
              </a:buClr>
              <a:buFont typeface="+mj-lt"/>
              <a:buAutoNum type="alphaUcPeriod"/>
            </a:pPr>
            <a:r>
              <a:rPr lang="en-GB" sz="900" dirty="0">
                <a:solidFill>
                  <a:sysClr val="windowText" lastClr="000000"/>
                </a:solidFill>
                <a:latin typeface="Oswald Regular" panose="02000503000000000000"/>
                <a:ea typeface="Segoe UI" pitchFamily="34" charset="0"/>
                <a:cs typeface="Segoe UI" pitchFamily="34" charset="0"/>
              </a:rPr>
              <a:t>Plant Safety; </a:t>
            </a:r>
          </a:p>
          <a:p>
            <a:pPr marL="171450" indent="-171450">
              <a:buClr>
                <a:srgbClr val="4080C2"/>
              </a:buClr>
              <a:buFont typeface="+mj-lt"/>
              <a:buAutoNum type="alphaUcPeriod"/>
            </a:pPr>
            <a:r>
              <a:rPr lang="en-GB" sz="900" dirty="0">
                <a:solidFill>
                  <a:sysClr val="windowText" lastClr="000000"/>
                </a:solidFill>
                <a:latin typeface="Oswald Regular" panose="02000503000000000000"/>
                <a:ea typeface="Segoe UI" pitchFamily="34" charset="0"/>
                <a:cs typeface="Segoe UI" pitchFamily="34" charset="0"/>
              </a:rPr>
              <a:t>Emergency situations and related preparations; </a:t>
            </a:r>
          </a:p>
          <a:p>
            <a:pPr marL="171450" indent="-171450">
              <a:buClr>
                <a:srgbClr val="4080C2"/>
              </a:buClr>
              <a:buFont typeface="+mj-lt"/>
              <a:buAutoNum type="alphaUcPeriod"/>
            </a:pPr>
            <a:r>
              <a:rPr lang="en-GB" sz="900" dirty="0">
                <a:solidFill>
                  <a:sysClr val="windowText" lastClr="000000"/>
                </a:solidFill>
                <a:latin typeface="Oswald Regular" panose="02000503000000000000"/>
                <a:ea typeface="Segoe UI" pitchFamily="34" charset="0"/>
                <a:cs typeface="Segoe UI" pitchFamily="34" charset="0"/>
              </a:rPr>
              <a:t>Waste treatment plants and waste storage; </a:t>
            </a:r>
          </a:p>
          <a:p>
            <a:pPr marL="171450" indent="-171450">
              <a:buClr>
                <a:srgbClr val="4080C2"/>
              </a:buClr>
              <a:buFont typeface="+mj-lt"/>
              <a:buAutoNum type="alphaUcPeriod"/>
            </a:pPr>
            <a:r>
              <a:rPr lang="en-GB" sz="900" dirty="0">
                <a:solidFill>
                  <a:sysClr val="windowText" lastClr="000000"/>
                </a:solidFill>
                <a:latin typeface="Oswald Regular" panose="02000503000000000000"/>
                <a:ea typeface="Segoe UI" pitchFamily="34" charset="0"/>
                <a:cs typeface="Segoe UI" pitchFamily="34" charset="0"/>
              </a:rPr>
              <a:t>Certifications and insurance measures.</a:t>
            </a:r>
            <a:endParaRPr lang="en-GB" sz="900" dirty="0">
              <a:latin typeface="Oswald Regular" panose="02000503000000000000"/>
              <a:ea typeface="Segoe UI" pitchFamily="34" charset="0"/>
              <a:cs typeface="Segoe UI" pitchFamily="34" charset="0"/>
            </a:endParaRPr>
          </a:p>
        </p:txBody>
      </p:sp>
      <p:graphicFrame>
        <p:nvGraphicFramePr>
          <p:cNvPr id="21" name="Diagramma 20">
            <a:extLst>
              <a:ext uri="{FF2B5EF4-FFF2-40B4-BE49-F238E27FC236}">
                <a16:creationId xmlns:a16="http://schemas.microsoft.com/office/drawing/2014/main" id="{C637B339-460D-4324-90D9-F33103FE8D10}"/>
              </a:ext>
            </a:extLst>
          </p:cNvPr>
          <p:cNvGraphicFramePr/>
          <p:nvPr>
            <p:extLst>
              <p:ext uri="{D42A27DB-BD31-4B8C-83A1-F6EECF244321}">
                <p14:modId xmlns:p14="http://schemas.microsoft.com/office/powerpoint/2010/main" val="2210087668"/>
              </p:ext>
            </p:extLst>
          </p:nvPr>
        </p:nvGraphicFramePr>
        <p:xfrm>
          <a:off x="4835472" y="4194605"/>
          <a:ext cx="4161818" cy="1628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3" name="Rettangolo 22">
            <a:extLst>
              <a:ext uri="{FF2B5EF4-FFF2-40B4-BE49-F238E27FC236}">
                <a16:creationId xmlns:a16="http://schemas.microsoft.com/office/drawing/2014/main" id="{347F8FBA-63F9-463F-8FCD-582F886A4514}"/>
              </a:ext>
            </a:extLst>
          </p:cNvPr>
          <p:cNvSpPr/>
          <p:nvPr/>
        </p:nvSpPr>
        <p:spPr>
          <a:xfrm>
            <a:off x="4130274" y="4178618"/>
            <a:ext cx="4151709" cy="253916"/>
          </a:xfrm>
          <a:prstGeom prst="rect">
            <a:avLst/>
          </a:prstGeom>
        </p:spPr>
        <p:txBody>
          <a:bodyPr wrap="square">
            <a:spAutoFit/>
          </a:bodyPr>
          <a:lstStyle/>
          <a:p>
            <a:pPr lvl="2" algn="ctr">
              <a:defRPr/>
            </a:pPr>
            <a:r>
              <a:rPr lang="en-GB" sz="1050" b="1" dirty="0">
                <a:latin typeface="Oswald Regular" panose="02000503000000000000"/>
                <a:ea typeface="Segoe UI" pitchFamily="34" charset="0"/>
                <a:cs typeface="Segoe UI" pitchFamily="34" charset="0"/>
              </a:rPr>
              <a:t>MAIN STEPS OF RISK MANAGEMENT</a:t>
            </a:r>
          </a:p>
        </p:txBody>
      </p:sp>
      <p:grpSp>
        <p:nvGrpSpPr>
          <p:cNvPr id="2" name="Gruppo 16">
            <a:extLst>
              <a:ext uri="{FF2B5EF4-FFF2-40B4-BE49-F238E27FC236}">
                <a16:creationId xmlns:a16="http://schemas.microsoft.com/office/drawing/2014/main" id="{D828AFFB-7961-4209-865F-1807580900A6}"/>
              </a:ext>
            </a:extLst>
          </p:cNvPr>
          <p:cNvGrpSpPr/>
          <p:nvPr/>
        </p:nvGrpSpPr>
        <p:grpSpPr>
          <a:xfrm>
            <a:off x="4654957" y="1685554"/>
            <a:ext cx="4065097" cy="1005236"/>
            <a:chOff x="7360764" y="604310"/>
            <a:chExt cx="3956067" cy="1535925"/>
          </a:xfrm>
        </p:grpSpPr>
        <p:sp>
          <p:nvSpPr>
            <p:cNvPr id="22" name="Figura a mano libera: forma 21">
              <a:extLst>
                <a:ext uri="{FF2B5EF4-FFF2-40B4-BE49-F238E27FC236}">
                  <a16:creationId xmlns:a16="http://schemas.microsoft.com/office/drawing/2014/main" id="{3EB6ED1E-8CE1-42BA-9D60-20E7B583A640}"/>
                </a:ext>
              </a:extLst>
            </p:cNvPr>
            <p:cNvSpPr/>
            <p:nvPr/>
          </p:nvSpPr>
          <p:spPr>
            <a:xfrm>
              <a:off x="7360764" y="604310"/>
              <a:ext cx="1871578" cy="611164"/>
            </a:xfrm>
            <a:custGeom>
              <a:avLst/>
              <a:gdLst>
                <a:gd name="connsiteX0" fmla="*/ 0 w 1871577"/>
                <a:gd name="connsiteY0" fmla="*/ 46789 h 467894"/>
                <a:gd name="connsiteX1" fmla="*/ 46789 w 1871577"/>
                <a:gd name="connsiteY1" fmla="*/ 0 h 467894"/>
                <a:gd name="connsiteX2" fmla="*/ 1824788 w 1871577"/>
                <a:gd name="connsiteY2" fmla="*/ 0 h 467894"/>
                <a:gd name="connsiteX3" fmla="*/ 1871577 w 1871577"/>
                <a:gd name="connsiteY3" fmla="*/ 46789 h 467894"/>
                <a:gd name="connsiteX4" fmla="*/ 1871577 w 1871577"/>
                <a:gd name="connsiteY4" fmla="*/ 421105 h 467894"/>
                <a:gd name="connsiteX5" fmla="*/ 1824788 w 1871577"/>
                <a:gd name="connsiteY5" fmla="*/ 467894 h 467894"/>
                <a:gd name="connsiteX6" fmla="*/ 46789 w 1871577"/>
                <a:gd name="connsiteY6" fmla="*/ 467894 h 467894"/>
                <a:gd name="connsiteX7" fmla="*/ 0 w 1871577"/>
                <a:gd name="connsiteY7" fmla="*/ 421105 h 467894"/>
                <a:gd name="connsiteX8" fmla="*/ 0 w 1871577"/>
                <a:gd name="connsiteY8" fmla="*/ 46789 h 467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1577" h="467894">
                  <a:moveTo>
                    <a:pt x="0" y="46789"/>
                  </a:moveTo>
                  <a:cubicBezTo>
                    <a:pt x="0" y="20948"/>
                    <a:pt x="20948" y="0"/>
                    <a:pt x="46789" y="0"/>
                  </a:cubicBezTo>
                  <a:lnTo>
                    <a:pt x="1824788" y="0"/>
                  </a:lnTo>
                  <a:cubicBezTo>
                    <a:pt x="1850629" y="0"/>
                    <a:pt x="1871577" y="20948"/>
                    <a:pt x="1871577" y="46789"/>
                  </a:cubicBezTo>
                  <a:lnTo>
                    <a:pt x="1871577" y="421105"/>
                  </a:lnTo>
                  <a:cubicBezTo>
                    <a:pt x="1871577" y="446946"/>
                    <a:pt x="1850629" y="467894"/>
                    <a:pt x="1824788" y="467894"/>
                  </a:cubicBezTo>
                  <a:lnTo>
                    <a:pt x="46789" y="467894"/>
                  </a:lnTo>
                  <a:cubicBezTo>
                    <a:pt x="20948" y="467894"/>
                    <a:pt x="0" y="446946"/>
                    <a:pt x="0" y="421105"/>
                  </a:cubicBezTo>
                  <a:lnTo>
                    <a:pt x="0" y="46789"/>
                  </a:lnTo>
                  <a:close/>
                </a:path>
              </a:pathLst>
            </a:custGeom>
            <a:solidFill>
              <a:srgbClr val="3892C5"/>
            </a:solidFill>
            <a:ln>
              <a:solidFill>
                <a:srgbClr val="4080C2"/>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03" tIns="19803" rIns="19803" bIns="19803" numCol="1" spcCol="1270" anchor="ctr" anchorCtr="0">
              <a:noAutofit/>
            </a:bodyPr>
            <a:lstStyle/>
            <a:p>
              <a:pPr algn="ctr" defTabSz="333375">
                <a:lnSpc>
                  <a:spcPct val="90000"/>
                </a:lnSpc>
                <a:spcAft>
                  <a:spcPct val="35000"/>
                </a:spcAft>
              </a:pPr>
              <a:r>
                <a:rPr lang="en-GB" sz="1050" dirty="0">
                  <a:solidFill>
                    <a:schemeClr val="bg1"/>
                  </a:solidFill>
                  <a:latin typeface="Oswald Regular" panose="02000503000000000000"/>
                </a:rPr>
                <a:t>Basic elements of the Safety Management System</a:t>
              </a:r>
            </a:p>
          </p:txBody>
        </p:sp>
        <p:sp>
          <p:nvSpPr>
            <p:cNvPr id="26" name="Figura a mano libera: forma 25">
              <a:extLst>
                <a:ext uri="{FF2B5EF4-FFF2-40B4-BE49-F238E27FC236}">
                  <a16:creationId xmlns:a16="http://schemas.microsoft.com/office/drawing/2014/main" id="{8AA657A6-34BC-4C14-B132-FA5AFBDF59F8}"/>
                </a:ext>
              </a:extLst>
            </p:cNvPr>
            <p:cNvSpPr/>
            <p:nvPr/>
          </p:nvSpPr>
          <p:spPr>
            <a:xfrm>
              <a:off x="9445253" y="1672340"/>
              <a:ext cx="1871578" cy="467895"/>
            </a:xfrm>
            <a:custGeom>
              <a:avLst/>
              <a:gdLst>
                <a:gd name="connsiteX0" fmla="*/ 0 w 1871577"/>
                <a:gd name="connsiteY0" fmla="*/ 46789 h 467894"/>
                <a:gd name="connsiteX1" fmla="*/ 46789 w 1871577"/>
                <a:gd name="connsiteY1" fmla="*/ 0 h 467894"/>
                <a:gd name="connsiteX2" fmla="*/ 1824788 w 1871577"/>
                <a:gd name="connsiteY2" fmla="*/ 0 h 467894"/>
                <a:gd name="connsiteX3" fmla="*/ 1871577 w 1871577"/>
                <a:gd name="connsiteY3" fmla="*/ 46789 h 467894"/>
                <a:gd name="connsiteX4" fmla="*/ 1871577 w 1871577"/>
                <a:gd name="connsiteY4" fmla="*/ 421105 h 467894"/>
                <a:gd name="connsiteX5" fmla="*/ 1824788 w 1871577"/>
                <a:gd name="connsiteY5" fmla="*/ 467894 h 467894"/>
                <a:gd name="connsiteX6" fmla="*/ 46789 w 1871577"/>
                <a:gd name="connsiteY6" fmla="*/ 467894 h 467894"/>
                <a:gd name="connsiteX7" fmla="*/ 0 w 1871577"/>
                <a:gd name="connsiteY7" fmla="*/ 421105 h 467894"/>
                <a:gd name="connsiteX8" fmla="*/ 0 w 1871577"/>
                <a:gd name="connsiteY8" fmla="*/ 46789 h 467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1577" h="467894">
                  <a:moveTo>
                    <a:pt x="0" y="46789"/>
                  </a:moveTo>
                  <a:cubicBezTo>
                    <a:pt x="0" y="20948"/>
                    <a:pt x="20948" y="0"/>
                    <a:pt x="46789" y="0"/>
                  </a:cubicBezTo>
                  <a:lnTo>
                    <a:pt x="1824788" y="0"/>
                  </a:lnTo>
                  <a:cubicBezTo>
                    <a:pt x="1850629" y="0"/>
                    <a:pt x="1871577" y="20948"/>
                    <a:pt x="1871577" y="46789"/>
                  </a:cubicBezTo>
                  <a:lnTo>
                    <a:pt x="1871577" y="421105"/>
                  </a:lnTo>
                  <a:cubicBezTo>
                    <a:pt x="1871577" y="446946"/>
                    <a:pt x="1850629" y="467894"/>
                    <a:pt x="1824788" y="467894"/>
                  </a:cubicBezTo>
                  <a:lnTo>
                    <a:pt x="46789" y="467894"/>
                  </a:lnTo>
                  <a:cubicBezTo>
                    <a:pt x="20948" y="467894"/>
                    <a:pt x="0" y="446946"/>
                    <a:pt x="0" y="421105"/>
                  </a:cubicBezTo>
                  <a:lnTo>
                    <a:pt x="0" y="46789"/>
                  </a:lnTo>
                  <a:close/>
                </a:path>
              </a:pathLst>
            </a:custGeom>
            <a:solidFill>
              <a:schemeClr val="accent5">
                <a:lumMod val="20000"/>
                <a:lumOff val="80000"/>
                <a:alpha val="89804"/>
              </a:schemeClr>
            </a:solidFill>
            <a:ln>
              <a:solidFill>
                <a:srgbClr val="4080C2"/>
              </a:solidFill>
            </a:ln>
          </p:spPr>
          <p:style>
            <a:lnRef idx="2">
              <a:scrgbClr r="0" g="0" b="0"/>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471" tIns="26471" rIns="26471" bIns="26471" numCol="1" spcCol="1270" anchor="ctr" anchorCtr="0">
              <a:noAutofit/>
            </a:bodyPr>
            <a:lstStyle/>
            <a:p>
              <a:pPr algn="ctr" defTabSz="566738">
                <a:lnSpc>
                  <a:spcPct val="90000"/>
                </a:lnSpc>
                <a:spcAft>
                  <a:spcPct val="35000"/>
                </a:spcAft>
              </a:pPr>
              <a:r>
                <a:rPr lang="en-GB" sz="1275" b="1" dirty="0">
                  <a:solidFill>
                    <a:srgbClr val="4080C2"/>
                  </a:solidFill>
                  <a:latin typeface="Oswald Regular" panose="02000503000000000000"/>
                </a:rPr>
                <a:t>RISK ANALYSIS</a:t>
              </a:r>
            </a:p>
          </p:txBody>
        </p:sp>
        <p:sp>
          <p:nvSpPr>
            <p:cNvPr id="27" name="Figura a mano libera: forma 26">
              <a:extLst>
                <a:ext uri="{FF2B5EF4-FFF2-40B4-BE49-F238E27FC236}">
                  <a16:creationId xmlns:a16="http://schemas.microsoft.com/office/drawing/2014/main" id="{ADE56719-1207-4D08-8646-C196C10B2936}"/>
                </a:ext>
              </a:extLst>
            </p:cNvPr>
            <p:cNvSpPr/>
            <p:nvPr/>
          </p:nvSpPr>
          <p:spPr>
            <a:xfrm>
              <a:off x="9475137" y="617917"/>
              <a:ext cx="1802697" cy="610559"/>
            </a:xfrm>
            <a:custGeom>
              <a:avLst/>
              <a:gdLst>
                <a:gd name="connsiteX0" fmla="*/ 0 w 1871577"/>
                <a:gd name="connsiteY0" fmla="*/ 46789 h 467894"/>
                <a:gd name="connsiteX1" fmla="*/ 46789 w 1871577"/>
                <a:gd name="connsiteY1" fmla="*/ 0 h 467894"/>
                <a:gd name="connsiteX2" fmla="*/ 1824788 w 1871577"/>
                <a:gd name="connsiteY2" fmla="*/ 0 h 467894"/>
                <a:gd name="connsiteX3" fmla="*/ 1871577 w 1871577"/>
                <a:gd name="connsiteY3" fmla="*/ 46789 h 467894"/>
                <a:gd name="connsiteX4" fmla="*/ 1871577 w 1871577"/>
                <a:gd name="connsiteY4" fmla="*/ 421105 h 467894"/>
                <a:gd name="connsiteX5" fmla="*/ 1824788 w 1871577"/>
                <a:gd name="connsiteY5" fmla="*/ 467894 h 467894"/>
                <a:gd name="connsiteX6" fmla="*/ 46789 w 1871577"/>
                <a:gd name="connsiteY6" fmla="*/ 467894 h 467894"/>
                <a:gd name="connsiteX7" fmla="*/ 0 w 1871577"/>
                <a:gd name="connsiteY7" fmla="*/ 421105 h 467894"/>
                <a:gd name="connsiteX8" fmla="*/ 0 w 1871577"/>
                <a:gd name="connsiteY8" fmla="*/ 46789 h 467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1577" h="467894">
                  <a:moveTo>
                    <a:pt x="0" y="46789"/>
                  </a:moveTo>
                  <a:cubicBezTo>
                    <a:pt x="0" y="20948"/>
                    <a:pt x="20948" y="0"/>
                    <a:pt x="46789" y="0"/>
                  </a:cubicBezTo>
                  <a:lnTo>
                    <a:pt x="1824788" y="0"/>
                  </a:lnTo>
                  <a:cubicBezTo>
                    <a:pt x="1850629" y="0"/>
                    <a:pt x="1871577" y="20948"/>
                    <a:pt x="1871577" y="46789"/>
                  </a:cubicBezTo>
                  <a:lnTo>
                    <a:pt x="1871577" y="421105"/>
                  </a:lnTo>
                  <a:cubicBezTo>
                    <a:pt x="1871577" y="446946"/>
                    <a:pt x="1850629" y="467894"/>
                    <a:pt x="1824788" y="467894"/>
                  </a:cubicBezTo>
                  <a:lnTo>
                    <a:pt x="46789" y="467894"/>
                  </a:lnTo>
                  <a:cubicBezTo>
                    <a:pt x="20948" y="467894"/>
                    <a:pt x="0" y="446946"/>
                    <a:pt x="0" y="421105"/>
                  </a:cubicBezTo>
                  <a:lnTo>
                    <a:pt x="0" y="46789"/>
                  </a:lnTo>
                  <a:close/>
                </a:path>
              </a:pathLst>
            </a:custGeom>
            <a:solidFill>
              <a:srgbClr val="3892C5"/>
            </a:solidFill>
            <a:ln>
              <a:solidFill>
                <a:srgbClr val="4080C2"/>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03" tIns="19803" rIns="19803" bIns="19803" numCol="1" spcCol="1270" anchor="ctr" anchorCtr="0">
              <a:noAutofit/>
            </a:bodyPr>
            <a:lstStyle/>
            <a:p>
              <a:pPr algn="ctr" defTabSz="333375">
                <a:lnSpc>
                  <a:spcPct val="90000"/>
                </a:lnSpc>
                <a:spcAft>
                  <a:spcPct val="35000"/>
                </a:spcAft>
              </a:pPr>
              <a:r>
                <a:rPr lang="en-GB" sz="1050" dirty="0">
                  <a:latin typeface="Oswald Regular" panose="02000503000000000000"/>
                </a:rPr>
                <a:t> Content required for the Safety Report</a:t>
              </a:r>
            </a:p>
          </p:txBody>
        </p:sp>
      </p:grpSp>
      <p:sp>
        <p:nvSpPr>
          <p:cNvPr id="31" name="Freccia in giù 30">
            <a:extLst>
              <a:ext uri="{FF2B5EF4-FFF2-40B4-BE49-F238E27FC236}">
                <a16:creationId xmlns:a16="http://schemas.microsoft.com/office/drawing/2014/main" id="{E967C823-B238-4A22-929E-FB3FECE79AC3}"/>
              </a:ext>
            </a:extLst>
          </p:cNvPr>
          <p:cNvSpPr/>
          <p:nvPr/>
        </p:nvSpPr>
        <p:spPr>
          <a:xfrm>
            <a:off x="8335274" y="2655582"/>
            <a:ext cx="216176" cy="223852"/>
          </a:xfrm>
          <a:prstGeom prst="downArrow">
            <a:avLst/>
          </a:prstGeom>
          <a:solidFill>
            <a:srgbClr val="2E28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dirty="0">
              <a:latin typeface="Oswald Regular" panose="02000503000000000000"/>
            </a:endParaRPr>
          </a:p>
        </p:txBody>
      </p:sp>
      <p:sp>
        <p:nvSpPr>
          <p:cNvPr id="34" name="Freccia angolare in su 33">
            <a:extLst>
              <a:ext uri="{FF2B5EF4-FFF2-40B4-BE49-F238E27FC236}">
                <a16:creationId xmlns:a16="http://schemas.microsoft.com/office/drawing/2014/main" id="{4EA41816-DBF1-4A8B-9DA6-603C6430E774}"/>
              </a:ext>
            </a:extLst>
          </p:cNvPr>
          <p:cNvSpPr/>
          <p:nvPr/>
        </p:nvSpPr>
        <p:spPr>
          <a:xfrm rot="16200000" flipH="1" flipV="1">
            <a:off x="5090703" y="2567470"/>
            <a:ext cx="1710524" cy="828570"/>
          </a:xfrm>
          <a:prstGeom prst="bentUpArrow">
            <a:avLst>
              <a:gd name="adj1" fmla="val 15371"/>
              <a:gd name="adj2" fmla="val 15659"/>
              <a:gd name="adj3" fmla="val 16953"/>
            </a:avLst>
          </a:prstGeom>
          <a:solidFill>
            <a:srgbClr val="2E287B"/>
          </a:solidFill>
          <a:ln>
            <a:solidFill>
              <a:srgbClr val="2E28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dirty="0">
              <a:latin typeface="Oswald Regular" panose="02000503000000000000"/>
            </a:endParaRPr>
          </a:p>
        </p:txBody>
      </p:sp>
      <p:cxnSp>
        <p:nvCxnSpPr>
          <p:cNvPr id="41" name="Connettore a gomito 40">
            <a:extLst>
              <a:ext uri="{FF2B5EF4-FFF2-40B4-BE49-F238E27FC236}">
                <a16:creationId xmlns:a16="http://schemas.microsoft.com/office/drawing/2014/main" id="{E5C4847E-2183-4CDE-92DE-0929EA52D62F}"/>
              </a:ext>
            </a:extLst>
          </p:cNvPr>
          <p:cNvCxnSpPr/>
          <p:nvPr/>
        </p:nvCxnSpPr>
        <p:spPr>
          <a:xfrm rot="10800000">
            <a:off x="6082817" y="2098805"/>
            <a:ext cx="714077" cy="462417"/>
          </a:xfrm>
          <a:prstGeom prst="bentConnector3">
            <a:avLst>
              <a:gd name="adj1" fmla="val 100021"/>
            </a:avLst>
          </a:prstGeom>
          <a:ln w="38100">
            <a:solidFill>
              <a:srgbClr val="4080C2"/>
            </a:solidFill>
            <a:tailEnd type="triangle"/>
          </a:ln>
        </p:spPr>
        <p:style>
          <a:lnRef idx="1">
            <a:schemeClr val="accent1"/>
          </a:lnRef>
          <a:fillRef idx="0">
            <a:schemeClr val="accent1"/>
          </a:fillRef>
          <a:effectRef idx="0">
            <a:schemeClr val="accent1"/>
          </a:effectRef>
          <a:fontRef idx="minor">
            <a:schemeClr val="tx1"/>
          </a:fontRef>
        </p:style>
      </p:cxnSp>
      <p:sp>
        <p:nvSpPr>
          <p:cNvPr id="44" name="CasellaDiTesto 43">
            <a:extLst>
              <a:ext uri="{FF2B5EF4-FFF2-40B4-BE49-F238E27FC236}">
                <a16:creationId xmlns:a16="http://schemas.microsoft.com/office/drawing/2014/main" id="{97A0BB92-83EF-4456-AFA4-6555F3691ADE}"/>
              </a:ext>
            </a:extLst>
          </p:cNvPr>
          <p:cNvSpPr txBox="1"/>
          <p:nvPr/>
        </p:nvSpPr>
        <p:spPr>
          <a:xfrm>
            <a:off x="7110779" y="3023307"/>
            <a:ext cx="869871" cy="196208"/>
          </a:xfrm>
          <a:prstGeom prst="rect">
            <a:avLst/>
          </a:prstGeom>
          <a:noFill/>
          <a:ln w="12700">
            <a:noFill/>
          </a:ln>
        </p:spPr>
        <p:txBody>
          <a:bodyPr wrap="square" lIns="0" tIns="0" rIns="0" bIns="34290" rtlCol="0">
            <a:spAutoFit/>
          </a:bodyPr>
          <a:lstStyle/>
          <a:p>
            <a:pPr algn="ctr"/>
            <a:r>
              <a:rPr lang="en-GB" sz="1050" b="1" dirty="0">
                <a:solidFill>
                  <a:srgbClr val="2E287B"/>
                </a:solidFill>
                <a:latin typeface="Oswald Regular" panose="02000503000000000000"/>
              </a:rPr>
              <a:t>Operator</a:t>
            </a:r>
          </a:p>
        </p:txBody>
      </p:sp>
      <p:cxnSp>
        <p:nvCxnSpPr>
          <p:cNvPr id="46" name="Connettore 2 45">
            <a:extLst>
              <a:ext uri="{FF2B5EF4-FFF2-40B4-BE49-F238E27FC236}">
                <a16:creationId xmlns:a16="http://schemas.microsoft.com/office/drawing/2014/main" id="{0D0530AE-12CC-441F-B377-B8F4C222B1FD}"/>
              </a:ext>
            </a:extLst>
          </p:cNvPr>
          <p:cNvCxnSpPr>
            <a:cxnSpLocks/>
            <a:endCxn id="58" idx="1"/>
          </p:cNvCxnSpPr>
          <p:nvPr/>
        </p:nvCxnSpPr>
        <p:spPr>
          <a:xfrm>
            <a:off x="1889105" y="4318696"/>
            <a:ext cx="686031" cy="208419"/>
          </a:xfrm>
          <a:prstGeom prst="straightConnector1">
            <a:avLst/>
          </a:prstGeom>
          <a:ln w="12700">
            <a:solidFill>
              <a:srgbClr val="2E287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9" name="Connettore 2 48">
            <a:extLst>
              <a:ext uri="{FF2B5EF4-FFF2-40B4-BE49-F238E27FC236}">
                <a16:creationId xmlns:a16="http://schemas.microsoft.com/office/drawing/2014/main" id="{A955D103-6010-43B9-8133-EEF86B3624FD}"/>
              </a:ext>
            </a:extLst>
          </p:cNvPr>
          <p:cNvCxnSpPr>
            <a:cxnSpLocks/>
            <a:stCxn id="60" idx="2"/>
          </p:cNvCxnSpPr>
          <p:nvPr/>
        </p:nvCxnSpPr>
        <p:spPr>
          <a:xfrm rot="10800000">
            <a:off x="1715097" y="4554120"/>
            <a:ext cx="845726" cy="185904"/>
          </a:xfrm>
          <a:prstGeom prst="straightConnector1">
            <a:avLst/>
          </a:prstGeom>
          <a:ln w="12700">
            <a:solidFill>
              <a:srgbClr val="2E287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1" name="Connettore 2 50">
            <a:extLst>
              <a:ext uri="{FF2B5EF4-FFF2-40B4-BE49-F238E27FC236}">
                <a16:creationId xmlns:a16="http://schemas.microsoft.com/office/drawing/2014/main" id="{53200CA6-6BE6-48F5-AE10-C108357FFEFD}"/>
              </a:ext>
            </a:extLst>
          </p:cNvPr>
          <p:cNvCxnSpPr>
            <a:cxnSpLocks/>
            <a:endCxn id="63" idx="2"/>
          </p:cNvCxnSpPr>
          <p:nvPr/>
        </p:nvCxnSpPr>
        <p:spPr>
          <a:xfrm flipV="1">
            <a:off x="1766275" y="4884611"/>
            <a:ext cx="789913" cy="140357"/>
          </a:xfrm>
          <a:prstGeom prst="straightConnector1">
            <a:avLst/>
          </a:prstGeom>
          <a:ln w="12700">
            <a:solidFill>
              <a:srgbClr val="2E287B"/>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8" name="Ovale 57">
            <a:extLst>
              <a:ext uri="{FF2B5EF4-FFF2-40B4-BE49-F238E27FC236}">
                <a16:creationId xmlns:a16="http://schemas.microsoft.com/office/drawing/2014/main" id="{F870193B-9693-4565-9739-3B2A609C74D1}"/>
              </a:ext>
            </a:extLst>
          </p:cNvPr>
          <p:cNvSpPr/>
          <p:nvPr/>
        </p:nvSpPr>
        <p:spPr>
          <a:xfrm>
            <a:off x="2550212" y="4504103"/>
            <a:ext cx="170189" cy="157137"/>
          </a:xfrm>
          <a:prstGeom prst="ellipse">
            <a:avLst/>
          </a:prstGeom>
          <a:noFill/>
          <a:ln>
            <a:solidFill>
              <a:srgbClr val="2E28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dirty="0">
              <a:latin typeface="Oswald Regular" panose="02000503000000000000"/>
              <a:ea typeface="Segoe UI" pitchFamily="34" charset="0"/>
              <a:cs typeface="Segoe UI" pitchFamily="34" charset="0"/>
            </a:endParaRPr>
          </a:p>
        </p:txBody>
      </p:sp>
      <p:sp>
        <p:nvSpPr>
          <p:cNvPr id="60" name="Ovale 59">
            <a:extLst>
              <a:ext uri="{FF2B5EF4-FFF2-40B4-BE49-F238E27FC236}">
                <a16:creationId xmlns:a16="http://schemas.microsoft.com/office/drawing/2014/main" id="{1E41BB07-D6BE-4180-B3AA-A522D3F2D461}"/>
              </a:ext>
            </a:extLst>
          </p:cNvPr>
          <p:cNvSpPr/>
          <p:nvPr/>
        </p:nvSpPr>
        <p:spPr>
          <a:xfrm>
            <a:off x="2560822" y="4659109"/>
            <a:ext cx="170189" cy="161830"/>
          </a:xfrm>
          <a:prstGeom prst="ellipse">
            <a:avLst/>
          </a:prstGeom>
          <a:noFill/>
          <a:ln>
            <a:solidFill>
              <a:srgbClr val="2E28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dirty="0">
              <a:latin typeface="Oswald Regular" panose="02000503000000000000"/>
              <a:ea typeface="Segoe UI" pitchFamily="34" charset="0"/>
              <a:cs typeface="Segoe UI" pitchFamily="34" charset="0"/>
            </a:endParaRPr>
          </a:p>
        </p:txBody>
      </p:sp>
      <p:sp>
        <p:nvSpPr>
          <p:cNvPr id="63" name="Ovale 62">
            <a:extLst>
              <a:ext uri="{FF2B5EF4-FFF2-40B4-BE49-F238E27FC236}">
                <a16:creationId xmlns:a16="http://schemas.microsoft.com/office/drawing/2014/main" id="{6B6C7B65-2303-4E0C-89B1-491CD72E65AB}"/>
              </a:ext>
            </a:extLst>
          </p:cNvPr>
          <p:cNvSpPr/>
          <p:nvPr/>
        </p:nvSpPr>
        <p:spPr>
          <a:xfrm>
            <a:off x="2556187" y="4802339"/>
            <a:ext cx="170189" cy="164545"/>
          </a:xfrm>
          <a:prstGeom prst="ellipse">
            <a:avLst/>
          </a:prstGeom>
          <a:noFill/>
          <a:ln>
            <a:solidFill>
              <a:srgbClr val="2E28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dirty="0">
              <a:latin typeface="Oswald Regular" panose="02000503000000000000"/>
              <a:ea typeface="Segoe UI" pitchFamily="34" charset="0"/>
              <a:cs typeface="Segoe UI" pitchFamily="34" charset="0"/>
            </a:endParaRPr>
          </a:p>
        </p:txBody>
      </p:sp>
      <p:sp>
        <p:nvSpPr>
          <p:cNvPr id="69" name="Ovale 68">
            <a:extLst>
              <a:ext uri="{FF2B5EF4-FFF2-40B4-BE49-F238E27FC236}">
                <a16:creationId xmlns:a16="http://schemas.microsoft.com/office/drawing/2014/main" id="{5806F341-5463-4060-98A6-C1FBC395A9DB}"/>
              </a:ext>
            </a:extLst>
          </p:cNvPr>
          <p:cNvSpPr/>
          <p:nvPr/>
        </p:nvSpPr>
        <p:spPr>
          <a:xfrm>
            <a:off x="455787" y="4238836"/>
            <a:ext cx="170189" cy="157137"/>
          </a:xfrm>
          <a:prstGeom prst="ellipse">
            <a:avLst/>
          </a:prstGeom>
          <a:noFill/>
          <a:ln>
            <a:solidFill>
              <a:srgbClr val="2E28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dirty="0">
              <a:latin typeface="Oswald Regular" panose="02000503000000000000"/>
              <a:ea typeface="Segoe UI" pitchFamily="34" charset="0"/>
              <a:cs typeface="Segoe UI" pitchFamily="34" charset="0"/>
            </a:endParaRPr>
          </a:p>
        </p:txBody>
      </p:sp>
      <p:sp>
        <p:nvSpPr>
          <p:cNvPr id="70" name="Ovale 69">
            <a:extLst>
              <a:ext uri="{FF2B5EF4-FFF2-40B4-BE49-F238E27FC236}">
                <a16:creationId xmlns:a16="http://schemas.microsoft.com/office/drawing/2014/main" id="{3492DDEC-E2F8-47D7-BBFE-73246B8DCAD0}"/>
              </a:ext>
            </a:extLst>
          </p:cNvPr>
          <p:cNvSpPr/>
          <p:nvPr/>
        </p:nvSpPr>
        <p:spPr>
          <a:xfrm>
            <a:off x="455787" y="4392352"/>
            <a:ext cx="170189" cy="157137"/>
          </a:xfrm>
          <a:prstGeom prst="ellipse">
            <a:avLst/>
          </a:prstGeom>
          <a:noFill/>
          <a:ln>
            <a:solidFill>
              <a:srgbClr val="2E28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dirty="0">
              <a:latin typeface="Oswald Regular" panose="02000503000000000000"/>
              <a:ea typeface="Segoe UI" pitchFamily="34" charset="0"/>
              <a:cs typeface="Segoe UI" pitchFamily="34" charset="0"/>
            </a:endParaRPr>
          </a:p>
        </p:txBody>
      </p:sp>
      <p:sp>
        <p:nvSpPr>
          <p:cNvPr id="71" name="Ovale 70">
            <a:extLst>
              <a:ext uri="{FF2B5EF4-FFF2-40B4-BE49-F238E27FC236}">
                <a16:creationId xmlns:a16="http://schemas.microsoft.com/office/drawing/2014/main" id="{DFD86166-4F0B-441D-95AC-FC47DA04275F}"/>
              </a:ext>
            </a:extLst>
          </p:cNvPr>
          <p:cNvSpPr/>
          <p:nvPr/>
        </p:nvSpPr>
        <p:spPr>
          <a:xfrm>
            <a:off x="462399" y="4930204"/>
            <a:ext cx="170189" cy="157137"/>
          </a:xfrm>
          <a:prstGeom prst="ellipse">
            <a:avLst/>
          </a:prstGeom>
          <a:noFill/>
          <a:ln>
            <a:solidFill>
              <a:srgbClr val="2E28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dirty="0">
              <a:latin typeface="Oswald Regular" panose="02000503000000000000"/>
              <a:ea typeface="Segoe UI" pitchFamily="34" charset="0"/>
              <a:cs typeface="Segoe UI" pitchFamily="34" charset="0"/>
            </a:endParaRPr>
          </a:p>
        </p:txBody>
      </p:sp>
      <p:cxnSp>
        <p:nvCxnSpPr>
          <p:cNvPr id="64" name="Connettore 2 63"/>
          <p:cNvCxnSpPr/>
          <p:nvPr/>
        </p:nvCxnSpPr>
        <p:spPr>
          <a:xfrm rot="5400000" flipH="1" flipV="1">
            <a:off x="7620569" y="2244206"/>
            <a:ext cx="255896" cy="1191"/>
          </a:xfrm>
          <a:prstGeom prst="straightConnector1">
            <a:avLst/>
          </a:prstGeom>
          <a:ln w="31750">
            <a:solidFill>
              <a:srgbClr val="3860A5"/>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0946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4294967295"/>
          </p:nvPr>
        </p:nvSpPr>
        <p:spPr>
          <a:xfrm>
            <a:off x="544836" y="1707149"/>
            <a:ext cx="8054328" cy="529057"/>
          </a:xfrm>
          <a:prstGeom prst="rect">
            <a:avLst/>
          </a:prstGeom>
        </p:spPr>
        <p:txBody>
          <a:bodyPr/>
          <a:lstStyle/>
          <a:p>
            <a:pPr marL="0" indent="0" algn="just">
              <a:buNone/>
            </a:pPr>
            <a:r>
              <a:rPr lang="en-GB" dirty="0">
                <a:latin typeface="Oswald Light" panose="02000303000000000000" pitchFamily="2" charset="0"/>
              </a:rPr>
              <a:t>A specific law (D.M. 293/2001), no more valid (Seveso II related):</a:t>
            </a:r>
          </a:p>
          <a:p>
            <a:pPr algn="just"/>
            <a:r>
              <a:rPr lang="en-GB" dirty="0">
                <a:latin typeface="Oswald Light" panose="02000303000000000000" pitchFamily="2" charset="0"/>
              </a:rPr>
              <a:t>Integrated port safety report for industrial ports (RISP):</a:t>
            </a:r>
          </a:p>
          <a:p>
            <a:pPr lvl="1" algn="just"/>
            <a:r>
              <a:rPr lang="en-GB" dirty="0">
                <a:latin typeface="Oswald Light" panose="02000303000000000000" pitchFamily="2" charset="0"/>
              </a:rPr>
              <a:t>Risk assessment</a:t>
            </a:r>
          </a:p>
          <a:p>
            <a:pPr lvl="1" algn="just"/>
            <a:r>
              <a:rPr lang="en-GB" dirty="0">
                <a:latin typeface="Oswald Light" panose="02000303000000000000" pitchFamily="2" charset="0"/>
              </a:rPr>
              <a:t>Procedures (to prevent) and Emergency Procedures (to mitigate)</a:t>
            </a:r>
          </a:p>
          <a:p>
            <a:pPr lvl="1" algn="just"/>
            <a:r>
              <a:rPr lang="en-GB" dirty="0">
                <a:latin typeface="Oswald Light" panose="02000303000000000000" pitchFamily="2" charset="0"/>
              </a:rPr>
              <a:t>Coordinated: owners, third-parties, authorities</a:t>
            </a:r>
          </a:p>
          <a:p>
            <a:pPr algn="just"/>
            <a:r>
              <a:rPr lang="en-GB" dirty="0">
                <a:latin typeface="Oswald Light" panose="02000303000000000000" pitchFamily="2" charset="0"/>
              </a:rPr>
              <a:t>To be prepared by Port Authority and approved by a pool of AHJs</a:t>
            </a:r>
          </a:p>
          <a:p>
            <a:pPr algn="just"/>
            <a:r>
              <a:rPr lang="en-GB" dirty="0">
                <a:latin typeface="Oswald Light" panose="02000303000000000000" pitchFamily="2" charset="0"/>
              </a:rPr>
              <a:t>To be used for the Port Emergency Plan</a:t>
            </a:r>
          </a:p>
          <a:p>
            <a:pPr algn="just"/>
            <a:endParaRPr lang="en-GB" dirty="0">
              <a:latin typeface="Oswald Light" panose="02000303000000000000" pitchFamily="2" charset="0"/>
            </a:endParaRPr>
          </a:p>
          <a:p>
            <a:pPr lvl="1" algn="just"/>
            <a:endParaRPr lang="en-GB" dirty="0">
              <a:latin typeface="Oswald Light" panose="02000303000000000000" pitchFamily="2" charset="0"/>
            </a:endParaRPr>
          </a:p>
          <a:p>
            <a:pPr marL="0" indent="0">
              <a:buNone/>
            </a:pPr>
            <a:endParaRPr lang="es-ES" dirty="0">
              <a:latin typeface="Oswald Regular" panose="02000503000000000000" pitchFamily="2" charset="0"/>
            </a:endParaRPr>
          </a:p>
        </p:txBody>
      </p:sp>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Integrated Port Safety Report (RISP)</a:t>
            </a:r>
          </a:p>
        </p:txBody>
      </p:sp>
    </p:spTree>
    <p:extLst>
      <p:ext uri="{BB962C8B-B14F-4D97-AF65-F5344CB8AC3E}">
        <p14:creationId xmlns:p14="http://schemas.microsoft.com/office/powerpoint/2010/main" val="30036542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4294967295"/>
          </p:nvPr>
        </p:nvSpPr>
        <p:spPr>
          <a:xfrm>
            <a:off x="544836" y="1707149"/>
            <a:ext cx="8054328" cy="529057"/>
          </a:xfrm>
          <a:prstGeom prst="rect">
            <a:avLst/>
          </a:prstGeom>
        </p:spPr>
        <p:txBody>
          <a:bodyPr/>
          <a:lstStyle/>
          <a:p>
            <a:pPr marL="0" indent="0" algn="just">
              <a:buNone/>
            </a:pPr>
            <a:r>
              <a:rPr lang="en-GB" dirty="0">
                <a:latin typeface="Oswald Light" panose="02000303000000000000" pitchFamily="2" charset="0"/>
              </a:rPr>
              <a:t>“RISP” structure:</a:t>
            </a:r>
          </a:p>
          <a:p>
            <a:pPr marL="0" indent="0">
              <a:buNone/>
            </a:pPr>
            <a:endParaRPr lang="es-ES" dirty="0">
              <a:latin typeface="Oswald Regular" panose="02000503000000000000" pitchFamily="2" charset="0"/>
            </a:endParaRPr>
          </a:p>
        </p:txBody>
      </p:sp>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Integrated Port Safety Report (RISP)</a:t>
            </a:r>
          </a:p>
        </p:txBody>
      </p:sp>
      <p:sp>
        <p:nvSpPr>
          <p:cNvPr id="4" name="Rettangolo con angoli arrotondati 3">
            <a:extLst>
              <a:ext uri="{FF2B5EF4-FFF2-40B4-BE49-F238E27FC236}">
                <a16:creationId xmlns:a16="http://schemas.microsoft.com/office/drawing/2014/main" id="{E22B7412-13DA-4F1F-8EDC-572D99080556}"/>
              </a:ext>
            </a:extLst>
          </p:cNvPr>
          <p:cNvSpPr/>
          <p:nvPr/>
        </p:nvSpPr>
        <p:spPr>
          <a:xfrm>
            <a:off x="544836" y="2462544"/>
            <a:ext cx="8176846" cy="58847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it-IT" sz="2400" dirty="0">
                <a:latin typeface="Oswald Light" panose="02000303000000000000"/>
              </a:rPr>
              <a:t>A – Port and </a:t>
            </a:r>
            <a:r>
              <a:rPr lang="it-IT" sz="2400" dirty="0" err="1">
                <a:latin typeface="Oswald Light" panose="02000303000000000000"/>
              </a:rPr>
              <a:t>interfaces</a:t>
            </a:r>
            <a:endParaRPr lang="it-IT" sz="2400" dirty="0">
              <a:latin typeface="Oswald Light" panose="02000303000000000000"/>
            </a:endParaRPr>
          </a:p>
        </p:txBody>
      </p:sp>
      <p:sp>
        <p:nvSpPr>
          <p:cNvPr id="6" name="Rettangolo con angoli arrotondati 5">
            <a:extLst>
              <a:ext uri="{FF2B5EF4-FFF2-40B4-BE49-F238E27FC236}">
                <a16:creationId xmlns:a16="http://schemas.microsoft.com/office/drawing/2014/main" id="{7622393B-460C-46E9-923B-CC4C87B45284}"/>
              </a:ext>
            </a:extLst>
          </p:cNvPr>
          <p:cNvSpPr/>
          <p:nvPr/>
        </p:nvSpPr>
        <p:spPr>
          <a:xfrm>
            <a:off x="544836" y="3300999"/>
            <a:ext cx="8176846" cy="588475"/>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r>
              <a:rPr lang="it-IT" sz="2400" dirty="0">
                <a:latin typeface="Oswald Light" panose="02000303000000000000"/>
              </a:rPr>
              <a:t>B – </a:t>
            </a:r>
            <a:r>
              <a:rPr lang="it-IT" sz="2400" dirty="0" err="1">
                <a:latin typeface="Oswald Light" panose="02000303000000000000"/>
              </a:rPr>
              <a:t>Legislation</a:t>
            </a:r>
            <a:r>
              <a:rPr lang="it-IT" sz="2400" dirty="0">
                <a:latin typeface="Oswald Light" panose="02000303000000000000"/>
              </a:rPr>
              <a:t> (</a:t>
            </a:r>
            <a:r>
              <a:rPr lang="it-IT" sz="2400" dirty="0" err="1">
                <a:latin typeface="Oswald Light" panose="02000303000000000000"/>
              </a:rPr>
              <a:t>law</a:t>
            </a:r>
            <a:r>
              <a:rPr lang="it-IT" sz="2400" dirty="0">
                <a:latin typeface="Oswald Light" panose="02000303000000000000"/>
              </a:rPr>
              <a:t>, </a:t>
            </a:r>
            <a:r>
              <a:rPr lang="it-IT" sz="2400" dirty="0" err="1">
                <a:latin typeface="Oswald Light" panose="02000303000000000000"/>
              </a:rPr>
              <a:t>regulations</a:t>
            </a:r>
            <a:r>
              <a:rPr lang="it-IT" sz="2400" dirty="0">
                <a:latin typeface="Oswald Light" panose="02000303000000000000"/>
              </a:rPr>
              <a:t>)</a:t>
            </a:r>
          </a:p>
        </p:txBody>
      </p:sp>
      <p:sp>
        <p:nvSpPr>
          <p:cNvPr id="7" name="Rettangolo con angoli arrotondati 6">
            <a:extLst>
              <a:ext uri="{FF2B5EF4-FFF2-40B4-BE49-F238E27FC236}">
                <a16:creationId xmlns:a16="http://schemas.microsoft.com/office/drawing/2014/main" id="{DA09D885-D274-4EFC-A7C3-406854095C90}"/>
              </a:ext>
            </a:extLst>
          </p:cNvPr>
          <p:cNvSpPr/>
          <p:nvPr/>
        </p:nvSpPr>
        <p:spPr>
          <a:xfrm>
            <a:off x="544836" y="4139454"/>
            <a:ext cx="8176846" cy="588475"/>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r>
              <a:rPr lang="it-IT" sz="2400" dirty="0">
                <a:latin typeface="Oswald Light" panose="02000303000000000000"/>
              </a:rPr>
              <a:t>C – Risk </a:t>
            </a:r>
            <a:r>
              <a:rPr lang="it-IT" sz="2400" dirty="0" err="1">
                <a:latin typeface="Oswald Light" panose="02000303000000000000"/>
              </a:rPr>
              <a:t>assessment</a:t>
            </a:r>
            <a:endParaRPr lang="it-IT" sz="2400" dirty="0">
              <a:latin typeface="Oswald Light" panose="02000303000000000000"/>
            </a:endParaRPr>
          </a:p>
        </p:txBody>
      </p:sp>
      <p:sp>
        <p:nvSpPr>
          <p:cNvPr id="8" name="Rettangolo con angoli arrotondati 7">
            <a:extLst>
              <a:ext uri="{FF2B5EF4-FFF2-40B4-BE49-F238E27FC236}">
                <a16:creationId xmlns:a16="http://schemas.microsoft.com/office/drawing/2014/main" id="{8EF515A4-73FA-419E-9042-B6CB643C90A9}"/>
              </a:ext>
            </a:extLst>
          </p:cNvPr>
          <p:cNvSpPr/>
          <p:nvPr/>
        </p:nvSpPr>
        <p:spPr>
          <a:xfrm>
            <a:off x="544836" y="4977908"/>
            <a:ext cx="8176846" cy="588475"/>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r>
              <a:rPr lang="it-IT" sz="2400" dirty="0">
                <a:latin typeface="Oswald Light" panose="02000303000000000000"/>
              </a:rPr>
              <a:t>D – Emergency plan</a:t>
            </a:r>
          </a:p>
        </p:txBody>
      </p:sp>
    </p:spTree>
    <p:extLst>
      <p:ext uri="{BB962C8B-B14F-4D97-AF65-F5344CB8AC3E}">
        <p14:creationId xmlns:p14="http://schemas.microsoft.com/office/powerpoint/2010/main" val="1947318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4294967295"/>
          </p:nvPr>
        </p:nvSpPr>
        <p:spPr>
          <a:xfrm>
            <a:off x="544836" y="1707149"/>
            <a:ext cx="8054328" cy="529057"/>
          </a:xfrm>
          <a:prstGeom prst="rect">
            <a:avLst/>
          </a:prstGeom>
        </p:spPr>
        <p:txBody>
          <a:bodyPr/>
          <a:lstStyle/>
          <a:p>
            <a:pPr marL="0" indent="0" algn="just">
              <a:buNone/>
            </a:pPr>
            <a:r>
              <a:rPr lang="en-GB" sz="1800" dirty="0">
                <a:latin typeface="Oswald Light" panose="02000303000000000000" pitchFamily="2" charset="0"/>
              </a:rPr>
              <a:t>Risk assessment (frequency and consequences) should include:</a:t>
            </a:r>
          </a:p>
          <a:p>
            <a:pPr algn="just"/>
            <a:r>
              <a:rPr lang="en-GB" sz="1800" dirty="0">
                <a:latin typeface="Oswald Light" panose="02000303000000000000" pitchFamily="2" charset="0"/>
              </a:rPr>
              <a:t>accidents from Seveso plants (Safety Reports)</a:t>
            </a:r>
          </a:p>
          <a:p>
            <a:pPr algn="just"/>
            <a:r>
              <a:rPr lang="en-GB" sz="1800" dirty="0">
                <a:latin typeface="Oswald Light" panose="02000303000000000000" pitchFamily="2" charset="0"/>
              </a:rPr>
              <a:t>accidents during transfer operations between ship and land; </a:t>
            </a:r>
          </a:p>
          <a:p>
            <a:pPr algn="just"/>
            <a:r>
              <a:rPr lang="en-GB" sz="1800" dirty="0">
                <a:latin typeface="Oswald Light" panose="02000303000000000000" pitchFamily="2" charset="0"/>
              </a:rPr>
              <a:t>accidents during vehicle loading/unloading operations; </a:t>
            </a:r>
          </a:p>
          <a:p>
            <a:pPr algn="just"/>
            <a:r>
              <a:rPr lang="en-GB" sz="1800" dirty="0">
                <a:latin typeface="Oswald Light" panose="02000303000000000000" pitchFamily="2" charset="0"/>
              </a:rPr>
              <a:t>accidents during wagon loading/unloading operations railways. </a:t>
            </a:r>
          </a:p>
          <a:p>
            <a:pPr algn="just"/>
            <a:r>
              <a:rPr lang="en-GB" sz="1800" dirty="0">
                <a:latin typeface="Oswald Light" panose="02000303000000000000" pitchFamily="2" charset="0"/>
              </a:rPr>
              <a:t>possible domino effects also in relation to the transit/transfer of hazardous substances </a:t>
            </a:r>
          </a:p>
          <a:p>
            <a:pPr algn="just"/>
            <a:r>
              <a:rPr lang="en-GB" sz="1800" dirty="0">
                <a:latin typeface="Oswald Light" panose="02000303000000000000" pitchFamily="2" charset="0"/>
              </a:rPr>
              <a:t>recompositing of possible area hazards (including FN curves)</a:t>
            </a:r>
          </a:p>
          <a:p>
            <a:pPr lvl="1" algn="just"/>
            <a:endParaRPr lang="en-GB" sz="1800" dirty="0">
              <a:latin typeface="Oswald Light" panose="02000303000000000000" pitchFamily="2" charset="0"/>
            </a:endParaRPr>
          </a:p>
          <a:p>
            <a:pPr marL="0" indent="0">
              <a:buNone/>
            </a:pPr>
            <a:endParaRPr lang="es-ES" sz="1800" dirty="0">
              <a:latin typeface="Oswald Regular" panose="02000503000000000000" pitchFamily="2" charset="0"/>
            </a:endParaRPr>
          </a:p>
        </p:txBody>
      </p:sp>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err="1">
                <a:latin typeface="Calibri" charset="0"/>
                <a:cs typeface="Calibri" charset="0"/>
              </a:rPr>
              <a:t>Risk</a:t>
            </a:r>
            <a:r>
              <a:rPr lang="es-ES" sz="2400" dirty="0">
                <a:latin typeface="Calibri" charset="0"/>
                <a:cs typeface="Calibri" charset="0"/>
              </a:rPr>
              <a:t> </a:t>
            </a:r>
            <a:r>
              <a:rPr lang="es-ES" sz="2400" dirty="0" err="1">
                <a:latin typeface="Calibri" charset="0"/>
                <a:cs typeface="Calibri" charset="0"/>
              </a:rPr>
              <a:t>assessment</a:t>
            </a:r>
            <a:r>
              <a:rPr lang="es-ES" sz="2400" dirty="0">
                <a:latin typeface="Calibri" charset="0"/>
                <a:cs typeface="Calibri" charset="0"/>
              </a:rPr>
              <a:t> in RISP:</a:t>
            </a:r>
          </a:p>
        </p:txBody>
      </p:sp>
    </p:spTree>
    <p:extLst>
      <p:ext uri="{BB962C8B-B14F-4D97-AF65-F5344CB8AC3E}">
        <p14:creationId xmlns:p14="http://schemas.microsoft.com/office/powerpoint/2010/main" val="35114552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Investigated ports</a:t>
            </a:r>
          </a:p>
        </p:txBody>
      </p:sp>
      <p:pic>
        <p:nvPicPr>
          <p:cNvPr id="4" name="Immagine 3">
            <a:extLst>
              <a:ext uri="{FF2B5EF4-FFF2-40B4-BE49-F238E27FC236}">
                <a16:creationId xmlns:a16="http://schemas.microsoft.com/office/drawing/2014/main" id="{BCBF13E3-31A1-4961-8875-C87EECD45FF2}"/>
              </a:ext>
            </a:extLst>
          </p:cNvPr>
          <p:cNvPicPr>
            <a:picLocks noChangeAspect="1"/>
          </p:cNvPicPr>
          <p:nvPr/>
        </p:nvPicPr>
        <p:blipFill>
          <a:blip r:embed="rId2"/>
          <a:stretch>
            <a:fillRect/>
          </a:stretch>
        </p:blipFill>
        <p:spPr>
          <a:xfrm>
            <a:off x="1904003" y="1010373"/>
            <a:ext cx="4199790" cy="5249737"/>
          </a:xfrm>
          <a:prstGeom prst="rect">
            <a:avLst/>
          </a:prstGeom>
        </p:spPr>
      </p:pic>
      <p:pic>
        <p:nvPicPr>
          <p:cNvPr id="5" name="Immagine 4">
            <a:extLst>
              <a:ext uri="{FF2B5EF4-FFF2-40B4-BE49-F238E27FC236}">
                <a16:creationId xmlns:a16="http://schemas.microsoft.com/office/drawing/2014/main" id="{E7CACFBF-E332-4254-BD83-5241FA98B78D}"/>
              </a:ext>
            </a:extLst>
          </p:cNvPr>
          <p:cNvPicPr>
            <a:picLocks noChangeAspect="1"/>
          </p:cNvPicPr>
          <p:nvPr/>
        </p:nvPicPr>
        <p:blipFill>
          <a:blip r:embed="rId3"/>
          <a:stretch>
            <a:fillRect/>
          </a:stretch>
        </p:blipFill>
        <p:spPr>
          <a:xfrm>
            <a:off x="285619" y="4490729"/>
            <a:ext cx="1967892" cy="1106594"/>
          </a:xfrm>
          <a:prstGeom prst="rect">
            <a:avLst/>
          </a:prstGeom>
        </p:spPr>
      </p:pic>
      <p:pic>
        <p:nvPicPr>
          <p:cNvPr id="6" name="Immagine 5">
            <a:extLst>
              <a:ext uri="{FF2B5EF4-FFF2-40B4-BE49-F238E27FC236}">
                <a16:creationId xmlns:a16="http://schemas.microsoft.com/office/drawing/2014/main" id="{AA93C49B-2078-4FB3-960F-A8E20C2646FE}"/>
              </a:ext>
            </a:extLst>
          </p:cNvPr>
          <p:cNvPicPr>
            <a:picLocks noChangeAspect="1"/>
          </p:cNvPicPr>
          <p:nvPr/>
        </p:nvPicPr>
        <p:blipFill>
          <a:blip r:embed="rId4"/>
          <a:stretch>
            <a:fillRect/>
          </a:stretch>
        </p:blipFill>
        <p:spPr>
          <a:xfrm>
            <a:off x="6216114" y="2793925"/>
            <a:ext cx="1941448" cy="1467373"/>
          </a:xfrm>
          <a:prstGeom prst="rect">
            <a:avLst/>
          </a:prstGeom>
        </p:spPr>
      </p:pic>
      <p:pic>
        <p:nvPicPr>
          <p:cNvPr id="7" name="Immagine 6">
            <a:extLst>
              <a:ext uri="{FF2B5EF4-FFF2-40B4-BE49-F238E27FC236}">
                <a16:creationId xmlns:a16="http://schemas.microsoft.com/office/drawing/2014/main" id="{E0095F0A-E244-41EA-9E80-E70F0C84FAE2}"/>
              </a:ext>
            </a:extLst>
          </p:cNvPr>
          <p:cNvPicPr>
            <a:picLocks noChangeAspect="1"/>
          </p:cNvPicPr>
          <p:nvPr/>
        </p:nvPicPr>
        <p:blipFill>
          <a:blip r:embed="rId5"/>
          <a:stretch>
            <a:fillRect/>
          </a:stretch>
        </p:blipFill>
        <p:spPr>
          <a:xfrm>
            <a:off x="4926650" y="1343843"/>
            <a:ext cx="2149800" cy="1301782"/>
          </a:xfrm>
          <a:prstGeom prst="rect">
            <a:avLst/>
          </a:prstGeom>
        </p:spPr>
      </p:pic>
      <p:pic>
        <p:nvPicPr>
          <p:cNvPr id="8" name="Immagine 7">
            <a:extLst>
              <a:ext uri="{FF2B5EF4-FFF2-40B4-BE49-F238E27FC236}">
                <a16:creationId xmlns:a16="http://schemas.microsoft.com/office/drawing/2014/main" id="{D95990DC-D6C5-470A-8B5F-18526EE5AA80}"/>
              </a:ext>
            </a:extLst>
          </p:cNvPr>
          <p:cNvPicPr>
            <a:picLocks noChangeAspect="1"/>
          </p:cNvPicPr>
          <p:nvPr/>
        </p:nvPicPr>
        <p:blipFill>
          <a:blip r:embed="rId6"/>
          <a:stretch>
            <a:fillRect/>
          </a:stretch>
        </p:blipFill>
        <p:spPr>
          <a:xfrm>
            <a:off x="6052678" y="4512094"/>
            <a:ext cx="1797141" cy="1346121"/>
          </a:xfrm>
          <a:prstGeom prst="rect">
            <a:avLst/>
          </a:prstGeom>
        </p:spPr>
      </p:pic>
      <p:cxnSp>
        <p:nvCxnSpPr>
          <p:cNvPr id="11" name="Connettore 2 10">
            <a:extLst>
              <a:ext uri="{FF2B5EF4-FFF2-40B4-BE49-F238E27FC236}">
                <a16:creationId xmlns:a16="http://schemas.microsoft.com/office/drawing/2014/main" id="{3585A29C-2AFD-4B37-99E1-CCCE73CD1653}"/>
              </a:ext>
            </a:extLst>
          </p:cNvPr>
          <p:cNvCxnSpPr/>
          <p:nvPr/>
        </p:nvCxnSpPr>
        <p:spPr>
          <a:xfrm>
            <a:off x="4778375" y="5327650"/>
            <a:ext cx="1223175" cy="5715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Connettore 2 12">
            <a:extLst>
              <a:ext uri="{FF2B5EF4-FFF2-40B4-BE49-F238E27FC236}">
                <a16:creationId xmlns:a16="http://schemas.microsoft.com/office/drawing/2014/main" id="{B35853F0-6E1E-4C74-AD29-54AB4A1F4A3B}"/>
              </a:ext>
            </a:extLst>
          </p:cNvPr>
          <p:cNvCxnSpPr/>
          <p:nvPr/>
        </p:nvCxnSpPr>
        <p:spPr>
          <a:xfrm>
            <a:off x="5448300" y="4108450"/>
            <a:ext cx="720725" cy="412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Connettore 2 14">
            <a:extLst>
              <a:ext uri="{FF2B5EF4-FFF2-40B4-BE49-F238E27FC236}">
                <a16:creationId xmlns:a16="http://schemas.microsoft.com/office/drawing/2014/main" id="{1B4E1A32-8E09-4809-9472-587089F5685E}"/>
              </a:ext>
            </a:extLst>
          </p:cNvPr>
          <p:cNvCxnSpPr>
            <a:cxnSpLocks/>
          </p:cNvCxnSpPr>
          <p:nvPr/>
        </p:nvCxnSpPr>
        <p:spPr>
          <a:xfrm flipH="1">
            <a:off x="2335924" y="4654550"/>
            <a:ext cx="597777" cy="7016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Connettore 2 16">
            <a:extLst>
              <a:ext uri="{FF2B5EF4-FFF2-40B4-BE49-F238E27FC236}">
                <a16:creationId xmlns:a16="http://schemas.microsoft.com/office/drawing/2014/main" id="{F481F939-57F9-4B73-93F7-B567B02B3304}"/>
              </a:ext>
            </a:extLst>
          </p:cNvPr>
          <p:cNvCxnSpPr/>
          <p:nvPr/>
        </p:nvCxnSpPr>
        <p:spPr>
          <a:xfrm>
            <a:off x="4053385" y="1910687"/>
            <a:ext cx="837063" cy="21836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8" name="CasellaDiTesto 17">
            <a:extLst>
              <a:ext uri="{FF2B5EF4-FFF2-40B4-BE49-F238E27FC236}">
                <a16:creationId xmlns:a16="http://schemas.microsoft.com/office/drawing/2014/main" id="{A1C86ECB-2624-4F8F-9B6F-6AC71522757D}"/>
              </a:ext>
            </a:extLst>
          </p:cNvPr>
          <p:cNvSpPr txBox="1"/>
          <p:nvPr/>
        </p:nvSpPr>
        <p:spPr>
          <a:xfrm>
            <a:off x="4852348" y="2554984"/>
            <a:ext cx="1392072" cy="338554"/>
          </a:xfrm>
          <a:prstGeom prst="rect">
            <a:avLst/>
          </a:prstGeom>
          <a:noFill/>
        </p:spPr>
        <p:txBody>
          <a:bodyPr wrap="square" rtlCol="0">
            <a:spAutoFit/>
          </a:bodyPr>
          <a:lstStyle/>
          <a:p>
            <a:r>
              <a:rPr lang="it-IT" sz="1600" dirty="0"/>
              <a:t>Venezia</a:t>
            </a:r>
          </a:p>
        </p:txBody>
      </p:sp>
      <p:sp>
        <p:nvSpPr>
          <p:cNvPr id="19" name="CasellaDiTesto 18">
            <a:extLst>
              <a:ext uri="{FF2B5EF4-FFF2-40B4-BE49-F238E27FC236}">
                <a16:creationId xmlns:a16="http://schemas.microsoft.com/office/drawing/2014/main" id="{1C2F1563-06AE-4A3F-847A-3F11A1448B12}"/>
              </a:ext>
            </a:extLst>
          </p:cNvPr>
          <p:cNvSpPr txBox="1"/>
          <p:nvPr/>
        </p:nvSpPr>
        <p:spPr>
          <a:xfrm>
            <a:off x="6171419" y="4191676"/>
            <a:ext cx="1392072" cy="338554"/>
          </a:xfrm>
          <a:prstGeom prst="rect">
            <a:avLst/>
          </a:prstGeom>
          <a:noFill/>
        </p:spPr>
        <p:txBody>
          <a:bodyPr wrap="square" rtlCol="0">
            <a:spAutoFit/>
          </a:bodyPr>
          <a:lstStyle/>
          <a:p>
            <a:r>
              <a:rPr lang="it-IT" sz="1600" dirty="0"/>
              <a:t>Taranto</a:t>
            </a:r>
          </a:p>
        </p:txBody>
      </p:sp>
      <p:sp>
        <p:nvSpPr>
          <p:cNvPr id="20" name="CasellaDiTesto 19">
            <a:extLst>
              <a:ext uri="{FF2B5EF4-FFF2-40B4-BE49-F238E27FC236}">
                <a16:creationId xmlns:a16="http://schemas.microsoft.com/office/drawing/2014/main" id="{BAB70020-0B0C-42F4-B3E5-D692C7AA696E}"/>
              </a:ext>
            </a:extLst>
          </p:cNvPr>
          <p:cNvSpPr txBox="1"/>
          <p:nvPr/>
        </p:nvSpPr>
        <p:spPr>
          <a:xfrm>
            <a:off x="6001550" y="5788662"/>
            <a:ext cx="1392072" cy="338554"/>
          </a:xfrm>
          <a:prstGeom prst="rect">
            <a:avLst/>
          </a:prstGeom>
          <a:noFill/>
        </p:spPr>
        <p:txBody>
          <a:bodyPr wrap="square" rtlCol="0">
            <a:spAutoFit/>
          </a:bodyPr>
          <a:lstStyle/>
          <a:p>
            <a:r>
              <a:rPr lang="it-IT" sz="1600" dirty="0"/>
              <a:t>Augusta</a:t>
            </a:r>
          </a:p>
        </p:txBody>
      </p:sp>
      <p:sp>
        <p:nvSpPr>
          <p:cNvPr id="21" name="CasellaDiTesto 20">
            <a:extLst>
              <a:ext uri="{FF2B5EF4-FFF2-40B4-BE49-F238E27FC236}">
                <a16:creationId xmlns:a16="http://schemas.microsoft.com/office/drawing/2014/main" id="{440115D8-114C-4C95-ADDF-C428157B7A61}"/>
              </a:ext>
            </a:extLst>
          </p:cNvPr>
          <p:cNvSpPr txBox="1"/>
          <p:nvPr/>
        </p:nvSpPr>
        <p:spPr>
          <a:xfrm>
            <a:off x="285619" y="5590162"/>
            <a:ext cx="1392072" cy="338554"/>
          </a:xfrm>
          <a:prstGeom prst="rect">
            <a:avLst/>
          </a:prstGeom>
          <a:noFill/>
        </p:spPr>
        <p:txBody>
          <a:bodyPr wrap="square" rtlCol="0">
            <a:spAutoFit/>
          </a:bodyPr>
          <a:lstStyle/>
          <a:p>
            <a:r>
              <a:rPr lang="it-IT" sz="1600" dirty="0"/>
              <a:t>Cagliari</a:t>
            </a:r>
          </a:p>
        </p:txBody>
      </p:sp>
    </p:spTree>
    <p:extLst>
      <p:ext uri="{BB962C8B-B14F-4D97-AF65-F5344CB8AC3E}">
        <p14:creationId xmlns:p14="http://schemas.microsoft.com/office/powerpoint/2010/main" val="469428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Port and interfaces</a:t>
            </a:r>
          </a:p>
        </p:txBody>
      </p:sp>
      <p:pic>
        <p:nvPicPr>
          <p:cNvPr id="5" name="Immagine 1">
            <a:extLst>
              <a:ext uri="{FF2B5EF4-FFF2-40B4-BE49-F238E27FC236}">
                <a16:creationId xmlns:a16="http://schemas.microsoft.com/office/drawing/2014/main" id="{C576B2C3-79EF-4242-B784-EFD84EF88C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92114" y="1488260"/>
            <a:ext cx="3767918" cy="4451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a:extLst>
              <a:ext uri="{FF2B5EF4-FFF2-40B4-BE49-F238E27FC236}">
                <a16:creationId xmlns:a16="http://schemas.microsoft.com/office/drawing/2014/main" id="{732A6D05-E466-4394-925B-8983CAFF3BF5}"/>
              </a:ext>
            </a:extLst>
          </p:cNvPr>
          <p:cNvSpPr>
            <a:spLocks noChangeArrowheads="1"/>
          </p:cNvSpPr>
          <p:nvPr/>
        </p:nvSpPr>
        <p:spPr bwMode="auto">
          <a:xfrm>
            <a:off x="683968" y="5570360"/>
            <a:ext cx="386728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a:spcBef>
                <a:spcPct val="0"/>
              </a:spcBef>
              <a:buNone/>
            </a:pPr>
            <a:r>
              <a:rPr lang="it-IT" altLang="it-IT" sz="1600" b="1" i="1" dirty="0">
                <a:solidFill>
                  <a:srgbClr val="C00000"/>
                </a:solidFill>
                <a:latin typeface="Oswald Light" panose="02000303000000000000"/>
              </a:rPr>
              <a:t>TERRITORIAL FRAMEWORK</a:t>
            </a:r>
            <a:endParaRPr lang="it-IT" altLang="it-IT" sz="1800" dirty="0">
              <a:latin typeface="Oswald Light" panose="02000303000000000000"/>
            </a:endParaRPr>
          </a:p>
        </p:txBody>
      </p:sp>
      <p:pic>
        <p:nvPicPr>
          <p:cNvPr id="7" name="Immagine 1">
            <a:extLst>
              <a:ext uri="{FF2B5EF4-FFF2-40B4-BE49-F238E27FC236}">
                <a16:creationId xmlns:a16="http://schemas.microsoft.com/office/drawing/2014/main" id="{4F9122CF-0278-DA9B-3A4F-983C834BFF8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5618" y="1488260"/>
            <a:ext cx="2805925" cy="335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a:extLst>
              <a:ext uri="{FF2B5EF4-FFF2-40B4-BE49-F238E27FC236}">
                <a16:creationId xmlns:a16="http://schemas.microsoft.com/office/drawing/2014/main" id="{AB0F9A46-CF42-A39F-FA87-E5ECAAACE6A6}"/>
              </a:ext>
            </a:extLst>
          </p:cNvPr>
          <p:cNvSpPr>
            <a:spLocks noChangeArrowheads="1"/>
          </p:cNvSpPr>
          <p:nvPr/>
        </p:nvSpPr>
        <p:spPr bwMode="auto">
          <a:xfrm>
            <a:off x="1287104" y="4857268"/>
            <a:ext cx="38672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pPr>
            <a:r>
              <a:rPr lang="en-US" altLang="it-IT" sz="1800" b="1" i="1" dirty="0">
                <a:solidFill>
                  <a:srgbClr val="C00000"/>
                </a:solidFill>
                <a:latin typeface="Oswald Light" panose="02000303000000000000"/>
              </a:rPr>
              <a:t>Overview of the Port of Venice</a:t>
            </a:r>
          </a:p>
        </p:txBody>
      </p:sp>
    </p:spTree>
    <p:extLst>
      <p:ext uri="{BB962C8B-B14F-4D97-AF65-F5344CB8AC3E}">
        <p14:creationId xmlns:p14="http://schemas.microsoft.com/office/powerpoint/2010/main" val="34724113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Port and interfaces</a:t>
            </a:r>
          </a:p>
        </p:txBody>
      </p:sp>
      <p:pic>
        <p:nvPicPr>
          <p:cNvPr id="7" name="Immagine 1">
            <a:extLst>
              <a:ext uri="{FF2B5EF4-FFF2-40B4-BE49-F238E27FC236}">
                <a16:creationId xmlns:a16="http://schemas.microsoft.com/office/drawing/2014/main" id="{53A401A8-EBEF-403D-A4B2-E9ABC02BE2C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15928" y="1532392"/>
            <a:ext cx="5334314" cy="4242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98674059-9439-FD9C-6E63-BBE529976F11}"/>
              </a:ext>
            </a:extLst>
          </p:cNvPr>
          <p:cNvSpPr>
            <a:spLocks noChangeArrowheads="1"/>
          </p:cNvSpPr>
          <p:nvPr/>
        </p:nvSpPr>
        <p:spPr bwMode="auto">
          <a:xfrm>
            <a:off x="1297990" y="5406028"/>
            <a:ext cx="2043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a:spcBef>
                <a:spcPct val="0"/>
              </a:spcBef>
              <a:buNone/>
            </a:pPr>
            <a:r>
              <a:rPr lang="en-US" altLang="it-IT" sz="1800" b="1" i="1" dirty="0">
                <a:solidFill>
                  <a:srgbClr val="C00000"/>
                </a:solidFill>
                <a:latin typeface="Oswald Light" panose="02000303000000000000"/>
              </a:rPr>
              <a:t>Port areas</a:t>
            </a:r>
          </a:p>
        </p:txBody>
      </p:sp>
    </p:spTree>
    <p:extLst>
      <p:ext uri="{BB962C8B-B14F-4D97-AF65-F5344CB8AC3E}">
        <p14:creationId xmlns:p14="http://schemas.microsoft.com/office/powerpoint/2010/main" val="35689695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Port and interfaces</a:t>
            </a:r>
          </a:p>
        </p:txBody>
      </p:sp>
      <p:sp>
        <p:nvSpPr>
          <p:cNvPr id="6" name="Rectangle 3">
            <a:extLst>
              <a:ext uri="{FF2B5EF4-FFF2-40B4-BE49-F238E27FC236}">
                <a16:creationId xmlns:a16="http://schemas.microsoft.com/office/drawing/2014/main" id="{732A6D05-E466-4394-925B-8983CAFF3BF5}"/>
              </a:ext>
            </a:extLst>
          </p:cNvPr>
          <p:cNvSpPr>
            <a:spLocks noChangeArrowheads="1"/>
          </p:cNvSpPr>
          <p:nvPr/>
        </p:nvSpPr>
        <p:spPr bwMode="auto">
          <a:xfrm>
            <a:off x="361818" y="1518564"/>
            <a:ext cx="38672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pPr>
            <a:r>
              <a:rPr lang="it-IT" altLang="it-IT" sz="1800" b="1" i="1" dirty="0">
                <a:solidFill>
                  <a:srgbClr val="C00000"/>
                </a:solidFill>
                <a:latin typeface="Oswald Light" panose="02000303000000000000"/>
              </a:rPr>
              <a:t>Companies list</a:t>
            </a:r>
            <a:endParaRPr lang="it-IT" altLang="it-IT" sz="2000" dirty="0">
              <a:latin typeface="Oswald Light" panose="02000303000000000000"/>
            </a:endParaRPr>
          </a:p>
        </p:txBody>
      </p:sp>
      <p:pic>
        <p:nvPicPr>
          <p:cNvPr id="3" name="Immagine 2">
            <a:extLst>
              <a:ext uri="{FF2B5EF4-FFF2-40B4-BE49-F238E27FC236}">
                <a16:creationId xmlns:a16="http://schemas.microsoft.com/office/drawing/2014/main" id="{F9F35B1F-237E-448C-A4E6-2D8C6F06C790}"/>
              </a:ext>
            </a:extLst>
          </p:cNvPr>
          <p:cNvPicPr>
            <a:picLocks noChangeAspect="1"/>
          </p:cNvPicPr>
          <p:nvPr/>
        </p:nvPicPr>
        <p:blipFill>
          <a:blip r:embed="rId2"/>
          <a:stretch>
            <a:fillRect/>
          </a:stretch>
        </p:blipFill>
        <p:spPr>
          <a:xfrm>
            <a:off x="2340846" y="1632864"/>
            <a:ext cx="6121619" cy="4421128"/>
          </a:xfrm>
          <a:prstGeom prst="rect">
            <a:avLst/>
          </a:prstGeom>
        </p:spPr>
      </p:pic>
    </p:spTree>
    <p:extLst>
      <p:ext uri="{BB962C8B-B14F-4D97-AF65-F5344CB8AC3E}">
        <p14:creationId xmlns:p14="http://schemas.microsoft.com/office/powerpoint/2010/main" val="33960342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0" y="933450"/>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Port and interfaces</a:t>
            </a:r>
          </a:p>
        </p:txBody>
      </p:sp>
      <p:pic>
        <p:nvPicPr>
          <p:cNvPr id="2" name="Immagine 1">
            <a:extLst>
              <a:ext uri="{FF2B5EF4-FFF2-40B4-BE49-F238E27FC236}">
                <a16:creationId xmlns:a16="http://schemas.microsoft.com/office/drawing/2014/main" id="{4A7C051F-D70F-4D35-A0C5-1418EA09EED6}"/>
              </a:ext>
            </a:extLst>
          </p:cNvPr>
          <p:cNvPicPr>
            <a:picLocks noChangeAspect="1"/>
          </p:cNvPicPr>
          <p:nvPr/>
        </p:nvPicPr>
        <p:blipFill>
          <a:blip r:embed="rId2"/>
          <a:stretch>
            <a:fillRect/>
          </a:stretch>
        </p:blipFill>
        <p:spPr>
          <a:xfrm>
            <a:off x="2724150" y="1047750"/>
            <a:ext cx="6134231" cy="4961844"/>
          </a:xfrm>
          <a:prstGeom prst="rect">
            <a:avLst/>
          </a:prstGeom>
        </p:spPr>
      </p:pic>
    </p:spTree>
    <p:extLst>
      <p:ext uri="{BB962C8B-B14F-4D97-AF65-F5344CB8AC3E}">
        <p14:creationId xmlns:p14="http://schemas.microsoft.com/office/powerpoint/2010/main" val="2838881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0" y="933450"/>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Port and interfaces</a:t>
            </a:r>
          </a:p>
        </p:txBody>
      </p:sp>
      <p:pic>
        <p:nvPicPr>
          <p:cNvPr id="3" name="Immagine 2">
            <a:extLst>
              <a:ext uri="{FF2B5EF4-FFF2-40B4-BE49-F238E27FC236}">
                <a16:creationId xmlns:a16="http://schemas.microsoft.com/office/drawing/2014/main" id="{2D906DC3-D880-48D6-81D6-6A433819457B}"/>
              </a:ext>
            </a:extLst>
          </p:cNvPr>
          <p:cNvPicPr>
            <a:picLocks noChangeAspect="1"/>
          </p:cNvPicPr>
          <p:nvPr/>
        </p:nvPicPr>
        <p:blipFill>
          <a:blip r:embed="rId2"/>
          <a:stretch>
            <a:fillRect/>
          </a:stretch>
        </p:blipFill>
        <p:spPr>
          <a:xfrm>
            <a:off x="2762250" y="959208"/>
            <a:ext cx="6296024" cy="4965342"/>
          </a:xfrm>
          <a:prstGeom prst="rect">
            <a:avLst/>
          </a:prstGeom>
        </p:spPr>
      </p:pic>
    </p:spTree>
    <p:extLst>
      <p:ext uri="{BB962C8B-B14F-4D97-AF65-F5344CB8AC3E}">
        <p14:creationId xmlns:p14="http://schemas.microsoft.com/office/powerpoint/2010/main" val="145676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42833BB0-D122-480D-A5CB-A6F242C1BDBB}"/>
              </a:ext>
            </a:extLst>
          </p:cNvPr>
          <p:cNvSpPr/>
          <p:nvPr/>
        </p:nvSpPr>
        <p:spPr>
          <a:xfrm>
            <a:off x="484360" y="2222643"/>
            <a:ext cx="8175279" cy="2862322"/>
          </a:xfrm>
          <a:prstGeom prst="rect">
            <a:avLst/>
          </a:prstGeom>
        </p:spPr>
        <p:txBody>
          <a:bodyPr wrap="square">
            <a:spAutoFit/>
          </a:bodyPr>
          <a:lstStyle/>
          <a:p>
            <a:pPr algn="ctr"/>
            <a:r>
              <a:rPr lang="en-US" sz="3600" b="1" dirty="0">
                <a:latin typeface="Oswald Regular" panose="02000503000000000000"/>
              </a:rPr>
              <a:t> Lessons learnt from real cases </a:t>
            </a:r>
          </a:p>
          <a:p>
            <a:pPr algn="ctr"/>
            <a:r>
              <a:rPr lang="en-US" sz="3600" b="1" dirty="0">
                <a:latin typeface="Oswald Regular" panose="02000503000000000000"/>
              </a:rPr>
              <a:t>of risk assessment in ports area</a:t>
            </a:r>
          </a:p>
          <a:p>
            <a:pPr algn="ctr"/>
            <a:endParaRPr lang="en-US" sz="3600" b="1" dirty="0">
              <a:latin typeface="Oswald Regular" panose="02000503000000000000"/>
            </a:endParaRPr>
          </a:p>
          <a:p>
            <a:pPr algn="ctr"/>
            <a:r>
              <a:rPr lang="en-US" sz="3600" b="1" dirty="0">
                <a:latin typeface="Oswald Regular" panose="02000503000000000000"/>
              </a:rPr>
              <a:t>L. Fiorentini</a:t>
            </a:r>
          </a:p>
          <a:p>
            <a:pPr algn="ctr"/>
            <a:r>
              <a:rPr lang="en-US" sz="3600" b="1" dirty="0">
                <a:latin typeface="Oswald Regular" panose="02000503000000000000"/>
              </a:rPr>
              <a:t>TECSA </a:t>
            </a:r>
            <a:r>
              <a:rPr lang="en-US" sz="3600" b="1" dirty="0" err="1">
                <a:latin typeface="Oswald Regular" panose="02000503000000000000"/>
              </a:rPr>
              <a:t>S.r.l</a:t>
            </a:r>
            <a:r>
              <a:rPr lang="en-US" sz="3600" b="1" dirty="0">
                <a:latin typeface="Oswald Regular" panose="02000503000000000000"/>
              </a:rPr>
              <a:t>. (Italy)</a:t>
            </a:r>
            <a:endParaRPr lang="it-IT" sz="3600" b="1" dirty="0">
              <a:latin typeface="Oswald Regular" panose="02000503000000000000"/>
            </a:endParaRPr>
          </a:p>
        </p:txBody>
      </p:sp>
    </p:spTree>
    <p:extLst>
      <p:ext uri="{BB962C8B-B14F-4D97-AF65-F5344CB8AC3E}">
        <p14:creationId xmlns:p14="http://schemas.microsoft.com/office/powerpoint/2010/main" val="31902247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0" y="933450"/>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Port and interfaces</a:t>
            </a:r>
          </a:p>
        </p:txBody>
      </p:sp>
      <p:pic>
        <p:nvPicPr>
          <p:cNvPr id="3" name="Immagine 2">
            <a:extLst>
              <a:ext uri="{FF2B5EF4-FFF2-40B4-BE49-F238E27FC236}">
                <a16:creationId xmlns:a16="http://schemas.microsoft.com/office/drawing/2014/main" id="{02E13705-A67A-448D-AFE9-A43410A517EC}"/>
              </a:ext>
            </a:extLst>
          </p:cNvPr>
          <p:cNvPicPr>
            <a:picLocks noChangeAspect="1"/>
          </p:cNvPicPr>
          <p:nvPr/>
        </p:nvPicPr>
        <p:blipFill>
          <a:blip r:embed="rId2"/>
          <a:stretch>
            <a:fillRect/>
          </a:stretch>
        </p:blipFill>
        <p:spPr>
          <a:xfrm>
            <a:off x="2505075" y="1062698"/>
            <a:ext cx="6400800" cy="4861852"/>
          </a:xfrm>
          <a:prstGeom prst="rect">
            <a:avLst/>
          </a:prstGeom>
        </p:spPr>
      </p:pic>
    </p:spTree>
    <p:extLst>
      <p:ext uri="{BB962C8B-B14F-4D97-AF65-F5344CB8AC3E}">
        <p14:creationId xmlns:p14="http://schemas.microsoft.com/office/powerpoint/2010/main" val="37613333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Risk assessment</a:t>
            </a:r>
          </a:p>
        </p:txBody>
      </p:sp>
      <p:pic>
        <p:nvPicPr>
          <p:cNvPr id="4" name="Immagine 3">
            <a:extLst>
              <a:ext uri="{FF2B5EF4-FFF2-40B4-BE49-F238E27FC236}">
                <a16:creationId xmlns:a16="http://schemas.microsoft.com/office/drawing/2014/main" id="{55E21C87-4A2E-488F-B387-F9167AF86F5B}"/>
              </a:ext>
            </a:extLst>
          </p:cNvPr>
          <p:cNvPicPr>
            <a:picLocks noChangeAspect="1"/>
          </p:cNvPicPr>
          <p:nvPr/>
        </p:nvPicPr>
        <p:blipFill>
          <a:blip r:embed="rId2"/>
          <a:stretch>
            <a:fillRect/>
          </a:stretch>
        </p:blipFill>
        <p:spPr>
          <a:xfrm>
            <a:off x="2809875" y="988824"/>
            <a:ext cx="6210299" cy="5007336"/>
          </a:xfrm>
          <a:prstGeom prst="rect">
            <a:avLst/>
          </a:prstGeom>
        </p:spPr>
      </p:pic>
    </p:spTree>
    <p:extLst>
      <p:ext uri="{BB962C8B-B14F-4D97-AF65-F5344CB8AC3E}">
        <p14:creationId xmlns:p14="http://schemas.microsoft.com/office/powerpoint/2010/main" val="3783540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Risk assessment</a:t>
            </a:r>
          </a:p>
        </p:txBody>
      </p:sp>
      <p:pic>
        <p:nvPicPr>
          <p:cNvPr id="2" name="Immagine 1">
            <a:extLst>
              <a:ext uri="{FF2B5EF4-FFF2-40B4-BE49-F238E27FC236}">
                <a16:creationId xmlns:a16="http://schemas.microsoft.com/office/drawing/2014/main" id="{76FE305C-C71E-4927-BC5D-37B6AE038067}"/>
              </a:ext>
            </a:extLst>
          </p:cNvPr>
          <p:cNvPicPr>
            <a:picLocks noChangeAspect="1"/>
          </p:cNvPicPr>
          <p:nvPr/>
        </p:nvPicPr>
        <p:blipFill>
          <a:blip r:embed="rId2"/>
          <a:stretch>
            <a:fillRect/>
          </a:stretch>
        </p:blipFill>
        <p:spPr>
          <a:xfrm>
            <a:off x="2905124" y="1118578"/>
            <a:ext cx="6105525" cy="4906488"/>
          </a:xfrm>
          <a:prstGeom prst="rect">
            <a:avLst/>
          </a:prstGeom>
        </p:spPr>
      </p:pic>
    </p:spTree>
    <p:extLst>
      <p:ext uri="{BB962C8B-B14F-4D97-AF65-F5344CB8AC3E}">
        <p14:creationId xmlns:p14="http://schemas.microsoft.com/office/powerpoint/2010/main" val="17589243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Risk assessment</a:t>
            </a:r>
          </a:p>
        </p:txBody>
      </p:sp>
      <p:pic>
        <p:nvPicPr>
          <p:cNvPr id="3" name="Immagine 2">
            <a:extLst>
              <a:ext uri="{FF2B5EF4-FFF2-40B4-BE49-F238E27FC236}">
                <a16:creationId xmlns:a16="http://schemas.microsoft.com/office/drawing/2014/main" id="{613C2521-E0D8-4080-9F23-6E8AAA32374B}"/>
              </a:ext>
            </a:extLst>
          </p:cNvPr>
          <p:cNvPicPr>
            <a:picLocks noChangeAspect="1"/>
          </p:cNvPicPr>
          <p:nvPr/>
        </p:nvPicPr>
        <p:blipFill>
          <a:blip r:embed="rId2"/>
          <a:stretch>
            <a:fillRect/>
          </a:stretch>
        </p:blipFill>
        <p:spPr>
          <a:xfrm>
            <a:off x="4467225" y="1014413"/>
            <a:ext cx="4391156" cy="5021720"/>
          </a:xfrm>
          <a:prstGeom prst="rect">
            <a:avLst/>
          </a:prstGeom>
        </p:spPr>
      </p:pic>
      <p:pic>
        <p:nvPicPr>
          <p:cNvPr id="4" name="Immagine 3">
            <a:extLst>
              <a:ext uri="{FF2B5EF4-FFF2-40B4-BE49-F238E27FC236}">
                <a16:creationId xmlns:a16="http://schemas.microsoft.com/office/drawing/2014/main" id="{ED4FD470-5ACB-46BF-B4E0-6B137384932D}"/>
              </a:ext>
            </a:extLst>
          </p:cNvPr>
          <p:cNvPicPr>
            <a:picLocks noChangeAspect="1"/>
          </p:cNvPicPr>
          <p:nvPr/>
        </p:nvPicPr>
        <p:blipFill>
          <a:blip r:embed="rId3"/>
          <a:stretch>
            <a:fillRect/>
          </a:stretch>
        </p:blipFill>
        <p:spPr>
          <a:xfrm>
            <a:off x="285620" y="3199912"/>
            <a:ext cx="3892056" cy="2522263"/>
          </a:xfrm>
          <a:prstGeom prst="rect">
            <a:avLst/>
          </a:prstGeom>
        </p:spPr>
      </p:pic>
    </p:spTree>
    <p:extLst>
      <p:ext uri="{BB962C8B-B14F-4D97-AF65-F5344CB8AC3E}">
        <p14:creationId xmlns:p14="http://schemas.microsoft.com/office/powerpoint/2010/main" val="9237833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Risk assessment</a:t>
            </a:r>
          </a:p>
        </p:txBody>
      </p:sp>
      <p:pic>
        <p:nvPicPr>
          <p:cNvPr id="2" name="Immagine 1">
            <a:extLst>
              <a:ext uri="{FF2B5EF4-FFF2-40B4-BE49-F238E27FC236}">
                <a16:creationId xmlns:a16="http://schemas.microsoft.com/office/drawing/2014/main" id="{AE72ED54-4463-41A7-8C57-722A585D13BE}"/>
              </a:ext>
            </a:extLst>
          </p:cNvPr>
          <p:cNvPicPr>
            <a:picLocks noChangeAspect="1"/>
          </p:cNvPicPr>
          <p:nvPr/>
        </p:nvPicPr>
        <p:blipFill>
          <a:blip r:embed="rId2"/>
          <a:stretch>
            <a:fillRect/>
          </a:stretch>
        </p:blipFill>
        <p:spPr>
          <a:xfrm>
            <a:off x="4571999" y="1009650"/>
            <a:ext cx="4448175" cy="5065977"/>
          </a:xfrm>
          <a:prstGeom prst="rect">
            <a:avLst/>
          </a:prstGeom>
        </p:spPr>
      </p:pic>
      <p:pic>
        <p:nvPicPr>
          <p:cNvPr id="3" name="Immagine 2">
            <a:extLst>
              <a:ext uri="{FF2B5EF4-FFF2-40B4-BE49-F238E27FC236}">
                <a16:creationId xmlns:a16="http://schemas.microsoft.com/office/drawing/2014/main" id="{CC93732D-E4E1-43BE-BE0D-D1BC487ECD8A}"/>
              </a:ext>
            </a:extLst>
          </p:cNvPr>
          <p:cNvPicPr>
            <a:picLocks noChangeAspect="1"/>
          </p:cNvPicPr>
          <p:nvPr/>
        </p:nvPicPr>
        <p:blipFill>
          <a:blip r:embed="rId3"/>
          <a:stretch>
            <a:fillRect/>
          </a:stretch>
        </p:blipFill>
        <p:spPr>
          <a:xfrm>
            <a:off x="123826" y="3248025"/>
            <a:ext cx="4350157" cy="2827602"/>
          </a:xfrm>
          <a:prstGeom prst="rect">
            <a:avLst/>
          </a:prstGeom>
        </p:spPr>
      </p:pic>
    </p:spTree>
    <p:extLst>
      <p:ext uri="{BB962C8B-B14F-4D97-AF65-F5344CB8AC3E}">
        <p14:creationId xmlns:p14="http://schemas.microsoft.com/office/powerpoint/2010/main" val="23292641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Risk assessment</a:t>
            </a:r>
          </a:p>
        </p:txBody>
      </p:sp>
      <p:pic>
        <p:nvPicPr>
          <p:cNvPr id="2" name="Immagine 1">
            <a:extLst>
              <a:ext uri="{FF2B5EF4-FFF2-40B4-BE49-F238E27FC236}">
                <a16:creationId xmlns:a16="http://schemas.microsoft.com/office/drawing/2014/main" id="{3A82DF36-14F4-45D5-A84B-12276D35A86B}"/>
              </a:ext>
            </a:extLst>
          </p:cNvPr>
          <p:cNvPicPr>
            <a:picLocks noChangeAspect="1"/>
          </p:cNvPicPr>
          <p:nvPr/>
        </p:nvPicPr>
        <p:blipFill>
          <a:blip r:embed="rId2"/>
          <a:stretch>
            <a:fillRect/>
          </a:stretch>
        </p:blipFill>
        <p:spPr>
          <a:xfrm>
            <a:off x="4505324" y="1022004"/>
            <a:ext cx="4200525" cy="4917688"/>
          </a:xfrm>
          <a:prstGeom prst="rect">
            <a:avLst/>
          </a:prstGeom>
        </p:spPr>
      </p:pic>
      <p:pic>
        <p:nvPicPr>
          <p:cNvPr id="3" name="Immagine 2">
            <a:extLst>
              <a:ext uri="{FF2B5EF4-FFF2-40B4-BE49-F238E27FC236}">
                <a16:creationId xmlns:a16="http://schemas.microsoft.com/office/drawing/2014/main" id="{815FBEF1-AC2A-40CC-AF76-EF4F6109D5D4}"/>
              </a:ext>
            </a:extLst>
          </p:cNvPr>
          <p:cNvPicPr>
            <a:picLocks noChangeAspect="1"/>
          </p:cNvPicPr>
          <p:nvPr/>
        </p:nvPicPr>
        <p:blipFill>
          <a:blip r:embed="rId3"/>
          <a:stretch>
            <a:fillRect/>
          </a:stretch>
        </p:blipFill>
        <p:spPr>
          <a:xfrm>
            <a:off x="142875" y="3212921"/>
            <a:ext cx="4276725" cy="2726771"/>
          </a:xfrm>
          <a:prstGeom prst="rect">
            <a:avLst/>
          </a:prstGeom>
        </p:spPr>
      </p:pic>
    </p:spTree>
    <p:extLst>
      <p:ext uri="{BB962C8B-B14F-4D97-AF65-F5344CB8AC3E}">
        <p14:creationId xmlns:p14="http://schemas.microsoft.com/office/powerpoint/2010/main" val="31088193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Traffic risk assessment</a:t>
            </a:r>
          </a:p>
        </p:txBody>
      </p:sp>
      <p:pic>
        <p:nvPicPr>
          <p:cNvPr id="4" name="Immagine 3">
            <a:extLst>
              <a:ext uri="{FF2B5EF4-FFF2-40B4-BE49-F238E27FC236}">
                <a16:creationId xmlns:a16="http://schemas.microsoft.com/office/drawing/2014/main" id="{F34F89DF-7D9F-4804-8316-87890DFF251A}"/>
              </a:ext>
            </a:extLst>
          </p:cNvPr>
          <p:cNvPicPr>
            <a:picLocks noChangeAspect="1"/>
          </p:cNvPicPr>
          <p:nvPr/>
        </p:nvPicPr>
        <p:blipFill>
          <a:blip r:embed="rId2"/>
          <a:stretch>
            <a:fillRect/>
          </a:stretch>
        </p:blipFill>
        <p:spPr>
          <a:xfrm>
            <a:off x="2391787" y="1318847"/>
            <a:ext cx="6538844" cy="4620846"/>
          </a:xfrm>
          <a:prstGeom prst="rect">
            <a:avLst/>
          </a:prstGeom>
        </p:spPr>
      </p:pic>
      <p:sp>
        <p:nvSpPr>
          <p:cNvPr id="5" name="Rettangolo 4">
            <a:extLst>
              <a:ext uri="{FF2B5EF4-FFF2-40B4-BE49-F238E27FC236}">
                <a16:creationId xmlns:a16="http://schemas.microsoft.com/office/drawing/2014/main" id="{98DC5B16-2C1D-4E2C-B1B7-D46926986CBC}"/>
              </a:ext>
            </a:extLst>
          </p:cNvPr>
          <p:cNvSpPr/>
          <p:nvPr/>
        </p:nvSpPr>
        <p:spPr>
          <a:xfrm>
            <a:off x="142744" y="1495247"/>
            <a:ext cx="2106168" cy="1569660"/>
          </a:xfrm>
          <a:prstGeom prst="rect">
            <a:avLst/>
          </a:prstGeom>
        </p:spPr>
        <p:txBody>
          <a:bodyPr wrap="square">
            <a:spAutoFit/>
          </a:bodyPr>
          <a:lstStyle/>
          <a:p>
            <a:r>
              <a:rPr lang="en-US" sz="1600" dirty="0">
                <a:solidFill>
                  <a:srgbClr val="C00000"/>
                </a:solidFill>
                <a:latin typeface="Oswald Light" panose="02000303000000000000"/>
              </a:rPr>
              <a:t>Graphic recompositing of the naval traffic regulations in the Port of Taranto by virtue of the regulations in place prepared by the Port Authority.</a:t>
            </a:r>
            <a:endParaRPr lang="it-IT" sz="1600" dirty="0">
              <a:solidFill>
                <a:srgbClr val="C00000"/>
              </a:solidFill>
              <a:latin typeface="Oswald Light" panose="02000303000000000000"/>
            </a:endParaRPr>
          </a:p>
        </p:txBody>
      </p:sp>
    </p:spTree>
    <p:extLst>
      <p:ext uri="{BB962C8B-B14F-4D97-AF65-F5344CB8AC3E}">
        <p14:creationId xmlns:p14="http://schemas.microsoft.com/office/powerpoint/2010/main" val="27500527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Traffic risk assessment</a:t>
            </a:r>
          </a:p>
        </p:txBody>
      </p:sp>
      <p:pic>
        <p:nvPicPr>
          <p:cNvPr id="6" name="Picture 8">
            <a:extLst>
              <a:ext uri="{FF2B5EF4-FFF2-40B4-BE49-F238E27FC236}">
                <a16:creationId xmlns:a16="http://schemas.microsoft.com/office/drawing/2014/main" id="{8FA3FBF2-E859-46C4-85AE-1548F7EE57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00476" y="1318846"/>
            <a:ext cx="4795340" cy="4716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ttangolo 1">
            <a:extLst>
              <a:ext uri="{FF2B5EF4-FFF2-40B4-BE49-F238E27FC236}">
                <a16:creationId xmlns:a16="http://schemas.microsoft.com/office/drawing/2014/main" id="{C1E90F46-8553-4455-B95C-153B5E46F1FA}"/>
              </a:ext>
            </a:extLst>
          </p:cNvPr>
          <p:cNvSpPr/>
          <p:nvPr/>
        </p:nvSpPr>
        <p:spPr>
          <a:xfrm>
            <a:off x="685670" y="5354917"/>
            <a:ext cx="3114806" cy="584775"/>
          </a:xfrm>
          <a:prstGeom prst="rect">
            <a:avLst/>
          </a:prstGeom>
        </p:spPr>
        <p:txBody>
          <a:bodyPr wrap="square">
            <a:spAutoFit/>
          </a:bodyPr>
          <a:lstStyle/>
          <a:p>
            <a:r>
              <a:rPr lang="en-US" sz="1600" dirty="0">
                <a:solidFill>
                  <a:srgbClr val="C00000"/>
                </a:solidFill>
                <a:latin typeface="Oswald Light" panose="02000303000000000000"/>
              </a:rPr>
              <a:t>Traffic regulation in the Gulf of Cagliari, general overview</a:t>
            </a:r>
            <a:endParaRPr lang="it-IT" sz="1600" dirty="0">
              <a:solidFill>
                <a:srgbClr val="C00000"/>
              </a:solidFill>
              <a:latin typeface="Oswald Light" panose="02000303000000000000"/>
            </a:endParaRPr>
          </a:p>
        </p:txBody>
      </p:sp>
    </p:spTree>
    <p:extLst>
      <p:ext uri="{BB962C8B-B14F-4D97-AF65-F5344CB8AC3E}">
        <p14:creationId xmlns:p14="http://schemas.microsoft.com/office/powerpoint/2010/main" val="5580021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Traffic risk assessment</a:t>
            </a:r>
          </a:p>
        </p:txBody>
      </p:sp>
      <p:pic>
        <p:nvPicPr>
          <p:cNvPr id="7" name="Immagine 1">
            <a:extLst>
              <a:ext uri="{FF2B5EF4-FFF2-40B4-BE49-F238E27FC236}">
                <a16:creationId xmlns:a16="http://schemas.microsoft.com/office/drawing/2014/main" id="{058D3829-5608-4024-AF45-B0F7B38DC14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72551" y="1618612"/>
            <a:ext cx="7242750" cy="432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29487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Traffic risk assessment</a:t>
            </a:r>
          </a:p>
        </p:txBody>
      </p:sp>
      <p:pic>
        <p:nvPicPr>
          <p:cNvPr id="3" name="Immagine 2">
            <a:extLst>
              <a:ext uri="{FF2B5EF4-FFF2-40B4-BE49-F238E27FC236}">
                <a16:creationId xmlns:a16="http://schemas.microsoft.com/office/drawing/2014/main" id="{66F1A896-CDBC-4648-AB3F-3479051A11A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2500" y="1419224"/>
            <a:ext cx="7151013" cy="4520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1">
            <a:extLst>
              <a:ext uri="{FF2B5EF4-FFF2-40B4-BE49-F238E27FC236}">
                <a16:creationId xmlns:a16="http://schemas.microsoft.com/office/drawing/2014/main" id="{93D35858-EB61-4D48-BF8F-2F493845D9CD}"/>
              </a:ext>
            </a:extLst>
          </p:cNvPr>
          <p:cNvSpPr>
            <a:spLocks noChangeArrowheads="1"/>
          </p:cNvSpPr>
          <p:nvPr/>
        </p:nvSpPr>
        <p:spPr bwMode="auto">
          <a:xfrm>
            <a:off x="90487" y="5725520"/>
            <a:ext cx="1609856" cy="214171"/>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5870" rIns="0" bIns="-15870" numCol="1" anchor="ctr" anchorCtr="0" compatLnSpc="1">
            <a:prstTxWarp prst="textNoShape">
              <a:avLst/>
            </a:prstTxWarp>
            <a:spAutoFit/>
          </a:bodyPr>
          <a:lstStyle/>
          <a:p>
            <a:pPr marR="0" lvl="0" indent="0" algn="r" fontAlgn="base">
              <a:lnSpc>
                <a:spcPct val="100000"/>
              </a:lnSpc>
              <a:spcBef>
                <a:spcPct val="0"/>
              </a:spcBef>
              <a:spcAft>
                <a:spcPct val="0"/>
              </a:spcAft>
              <a:buClrTx/>
              <a:buSzTx/>
              <a:buFontTx/>
              <a:buNone/>
              <a:tabLst/>
            </a:pPr>
            <a:r>
              <a:rPr lang="en-US" altLang="it-IT" sz="1600" dirty="0">
                <a:solidFill>
                  <a:srgbClr val="C00000"/>
                </a:solidFill>
                <a:latin typeface="Oswald Light" panose="02000303000000000000"/>
              </a:rPr>
              <a:t>Routes and waypoints</a:t>
            </a:r>
            <a:endParaRPr lang="it-IT" altLang="it-IT" sz="1600" dirty="0">
              <a:solidFill>
                <a:srgbClr val="C00000"/>
              </a:solidFill>
              <a:latin typeface="Oswald Light" panose="02000303000000000000"/>
            </a:endParaRPr>
          </a:p>
        </p:txBody>
      </p:sp>
    </p:spTree>
    <p:extLst>
      <p:ext uri="{BB962C8B-B14F-4D97-AF65-F5344CB8AC3E}">
        <p14:creationId xmlns:p14="http://schemas.microsoft.com/office/powerpoint/2010/main" val="3827629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4294967295"/>
          </p:nvPr>
        </p:nvSpPr>
        <p:spPr>
          <a:xfrm>
            <a:off x="346878" y="1519735"/>
            <a:ext cx="8054328" cy="3960000"/>
          </a:xfrm>
          <a:prstGeom prst="rect">
            <a:avLst/>
          </a:prstGeom>
        </p:spPr>
        <p:txBody>
          <a:bodyPr/>
          <a:lstStyle/>
          <a:p>
            <a:pPr marL="0" indent="0" algn="just">
              <a:buNone/>
            </a:pPr>
            <a:r>
              <a:rPr lang="en-US" sz="1600" dirty="0">
                <a:latin typeface="Oswald Regular" panose="02000503000000000000" pitchFamily="2" charset="0"/>
              </a:rPr>
              <a:t>Maritime transport is the backbone of the international trade and global economy. </a:t>
            </a:r>
            <a:r>
              <a:rPr lang="en-US" sz="1600" b="1" dirty="0">
                <a:solidFill>
                  <a:srgbClr val="C00000"/>
                </a:solidFill>
                <a:latin typeface="Oswald Regular" panose="02000503000000000000" pitchFamily="2" charset="0"/>
              </a:rPr>
              <a:t>Around 80% of global trade by volume are carried by sea </a:t>
            </a:r>
            <a:r>
              <a:rPr lang="en-US" sz="1600" dirty="0">
                <a:latin typeface="Oswald Regular" panose="02000503000000000000" pitchFamily="2" charset="0"/>
              </a:rPr>
              <a:t>and are handled by ports worldwide (United Nations Conference on Trade and Development, UNCTAD, 2014)</a:t>
            </a:r>
          </a:p>
          <a:p>
            <a:pPr marL="0" indent="0" algn="just">
              <a:buNone/>
            </a:pPr>
            <a:r>
              <a:rPr lang="en-US" sz="1600" dirty="0">
                <a:latin typeface="Oswald Regular" panose="02000503000000000000" pitchFamily="2" charset="0"/>
              </a:rPr>
              <a:t>Nowadays, the dependency of the EU and of developed countries on seaports for the trading of goods is very high. Imports and exports of goods to and from the rest of the world make up 75% of the trade, while intra-EU trade makes up 36%. </a:t>
            </a:r>
            <a:r>
              <a:rPr lang="en-US" sz="1600" b="1" dirty="0">
                <a:latin typeface="Oswald Regular" panose="02000503000000000000" pitchFamily="2" charset="0"/>
              </a:rPr>
              <a:t>In Europe, over 300 ports are active in ro-ro, general cargo, liquid bulk, and/or dry bulk handling, and about 130 seaports handle containers</a:t>
            </a:r>
          </a:p>
          <a:p>
            <a:pPr marL="0" indent="0" algn="just">
              <a:buNone/>
            </a:pPr>
            <a:r>
              <a:rPr lang="en-US" sz="1600" dirty="0">
                <a:latin typeface="Oswald Regular" panose="02000503000000000000" pitchFamily="2" charset="0"/>
              </a:rPr>
              <a:t>The number of European ports handling containers is expected to increase in the following years. </a:t>
            </a:r>
          </a:p>
          <a:p>
            <a:pPr marL="0" indent="0" algn="just">
              <a:buNone/>
            </a:pPr>
            <a:r>
              <a:rPr lang="en-US" sz="1600" dirty="0">
                <a:latin typeface="Oswald Regular" panose="02000503000000000000" pitchFamily="2" charset="0"/>
              </a:rPr>
              <a:t>In the EU, seaborne traffic represents 20% of the total transport. In 2015, EU ports handled around 3.8 billion </a:t>
            </a:r>
            <a:r>
              <a:rPr lang="en-US" sz="1600" dirty="0" err="1">
                <a:latin typeface="Oswald Regular" panose="02000503000000000000" pitchFamily="2" charset="0"/>
              </a:rPr>
              <a:t>tonnes</a:t>
            </a:r>
            <a:r>
              <a:rPr lang="en-US" sz="1600" dirty="0">
                <a:latin typeface="Oswald Regular" panose="02000503000000000000" pitchFamily="2" charset="0"/>
              </a:rPr>
              <a:t>, 1.3% more than in 2014. Rotterdam is the largest container port in Europe, with 11.6 million 20-foot equivalent units (TEUs) handled, followed by </a:t>
            </a:r>
            <a:r>
              <a:rPr lang="en-US" sz="1600" dirty="0" err="1">
                <a:latin typeface="Oswald Regular" panose="02000503000000000000" pitchFamily="2" charset="0"/>
              </a:rPr>
              <a:t>Antwerpen</a:t>
            </a:r>
            <a:r>
              <a:rPr lang="en-US" sz="1600" dirty="0">
                <a:latin typeface="Oswald Regular" panose="02000503000000000000" pitchFamily="2" charset="0"/>
              </a:rPr>
              <a:t> with 9.4 million TEUs and Hamburg with 8.8 </a:t>
            </a:r>
            <a:r>
              <a:rPr lang="en-US" sz="1600" dirty="0" err="1">
                <a:latin typeface="Oswald Regular" panose="02000503000000000000" pitchFamily="2" charset="0"/>
              </a:rPr>
              <a:t>millionTEUs</a:t>
            </a:r>
            <a:endParaRPr lang="es-ES" sz="1600" dirty="0">
              <a:latin typeface="Oswald Regular" panose="02000503000000000000" pitchFamily="2" charset="0"/>
            </a:endParaRPr>
          </a:p>
        </p:txBody>
      </p:sp>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Marittime transport importance</a:t>
            </a:r>
          </a:p>
        </p:txBody>
      </p:sp>
    </p:spTree>
    <p:extLst>
      <p:ext uri="{BB962C8B-B14F-4D97-AF65-F5344CB8AC3E}">
        <p14:creationId xmlns:p14="http://schemas.microsoft.com/office/powerpoint/2010/main" val="18621706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Traffic risk assessment</a:t>
            </a:r>
          </a:p>
        </p:txBody>
      </p:sp>
      <p:pic>
        <p:nvPicPr>
          <p:cNvPr id="4" name="Immagine 1">
            <a:extLst>
              <a:ext uri="{FF2B5EF4-FFF2-40B4-BE49-F238E27FC236}">
                <a16:creationId xmlns:a16="http://schemas.microsoft.com/office/drawing/2014/main" id="{8F13DFBF-AB58-429A-917D-CF0BCF947A9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4845" y="1436983"/>
            <a:ext cx="6434138" cy="459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magine 1">
            <a:extLst>
              <a:ext uri="{FF2B5EF4-FFF2-40B4-BE49-F238E27FC236}">
                <a16:creationId xmlns:a16="http://schemas.microsoft.com/office/drawing/2014/main" id="{C0F61622-3E3D-1694-3F1D-1E141AA0D9B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06003" y="1937507"/>
            <a:ext cx="2589091" cy="359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11211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Traffic risk assessment</a:t>
            </a:r>
          </a:p>
        </p:txBody>
      </p:sp>
      <p:pic>
        <p:nvPicPr>
          <p:cNvPr id="4" name="Immagine 3">
            <a:extLst>
              <a:ext uri="{FF2B5EF4-FFF2-40B4-BE49-F238E27FC236}">
                <a16:creationId xmlns:a16="http://schemas.microsoft.com/office/drawing/2014/main" id="{2908CE98-977F-49F0-A715-0874DC2D5075}"/>
              </a:ext>
            </a:extLst>
          </p:cNvPr>
          <p:cNvPicPr>
            <a:picLocks noChangeAspect="1"/>
          </p:cNvPicPr>
          <p:nvPr/>
        </p:nvPicPr>
        <p:blipFill>
          <a:blip r:embed="rId2"/>
          <a:stretch>
            <a:fillRect/>
          </a:stretch>
        </p:blipFill>
        <p:spPr>
          <a:xfrm>
            <a:off x="374540" y="1731117"/>
            <a:ext cx="8394920" cy="3395766"/>
          </a:xfrm>
          <a:prstGeom prst="rect">
            <a:avLst/>
          </a:prstGeom>
        </p:spPr>
      </p:pic>
    </p:spTree>
    <p:extLst>
      <p:ext uri="{BB962C8B-B14F-4D97-AF65-F5344CB8AC3E}">
        <p14:creationId xmlns:p14="http://schemas.microsoft.com/office/powerpoint/2010/main" val="6304654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Real </a:t>
            </a:r>
            <a:r>
              <a:rPr lang="es-ES" sz="2400" dirty="0" err="1">
                <a:latin typeface="Calibri" charset="0"/>
                <a:cs typeface="Calibri" charset="0"/>
              </a:rPr>
              <a:t>investigation</a:t>
            </a:r>
            <a:r>
              <a:rPr lang="es-ES" sz="2400" dirty="0">
                <a:latin typeface="Calibri" charset="0"/>
                <a:cs typeface="Calibri" charset="0"/>
              </a:rPr>
              <a:t> (</a:t>
            </a:r>
            <a:r>
              <a:rPr lang="es-ES" sz="2400" dirty="0" err="1">
                <a:latin typeface="Calibri" charset="0"/>
                <a:cs typeface="Calibri" charset="0"/>
              </a:rPr>
              <a:t>e.g</a:t>
            </a:r>
            <a:r>
              <a:rPr lang="es-ES" sz="2400" dirty="0">
                <a:latin typeface="Calibri" charset="0"/>
                <a:cs typeface="Calibri" charset="0"/>
              </a:rPr>
              <a:t>. </a:t>
            </a:r>
            <a:r>
              <a:rPr lang="es-ES" sz="2400" dirty="0" err="1">
                <a:latin typeface="Calibri" charset="0"/>
                <a:cs typeface="Calibri" charset="0"/>
              </a:rPr>
              <a:t>Tianjiin</a:t>
            </a:r>
            <a:r>
              <a:rPr lang="es-ES" sz="2400" dirty="0">
                <a:latin typeface="Calibri" charset="0"/>
                <a:cs typeface="Calibri" charset="0"/>
              </a:rPr>
              <a:t>)</a:t>
            </a:r>
          </a:p>
        </p:txBody>
      </p:sp>
      <p:pic>
        <p:nvPicPr>
          <p:cNvPr id="3" name="Immagine 2">
            <a:extLst>
              <a:ext uri="{FF2B5EF4-FFF2-40B4-BE49-F238E27FC236}">
                <a16:creationId xmlns:a16="http://schemas.microsoft.com/office/drawing/2014/main" id="{769E0D84-3ED9-B755-F55D-E4F5D3E078AE}"/>
              </a:ext>
            </a:extLst>
          </p:cNvPr>
          <p:cNvPicPr>
            <a:picLocks noChangeAspect="1"/>
          </p:cNvPicPr>
          <p:nvPr/>
        </p:nvPicPr>
        <p:blipFill>
          <a:blip r:embed="rId2"/>
          <a:stretch>
            <a:fillRect/>
          </a:stretch>
        </p:blipFill>
        <p:spPr>
          <a:xfrm>
            <a:off x="0" y="2295460"/>
            <a:ext cx="5356679" cy="1925408"/>
          </a:xfrm>
          <a:prstGeom prst="rect">
            <a:avLst/>
          </a:prstGeom>
        </p:spPr>
      </p:pic>
      <p:pic>
        <p:nvPicPr>
          <p:cNvPr id="5" name="Immagine 4">
            <a:extLst>
              <a:ext uri="{FF2B5EF4-FFF2-40B4-BE49-F238E27FC236}">
                <a16:creationId xmlns:a16="http://schemas.microsoft.com/office/drawing/2014/main" id="{11AE51FD-9033-2620-E4AD-870D260CDC2D}"/>
              </a:ext>
            </a:extLst>
          </p:cNvPr>
          <p:cNvPicPr>
            <a:picLocks noChangeAspect="1"/>
          </p:cNvPicPr>
          <p:nvPr/>
        </p:nvPicPr>
        <p:blipFill>
          <a:blip r:embed="rId3"/>
          <a:stretch>
            <a:fillRect/>
          </a:stretch>
        </p:blipFill>
        <p:spPr>
          <a:xfrm>
            <a:off x="5356679" y="1404256"/>
            <a:ext cx="3752049" cy="4376058"/>
          </a:xfrm>
          <a:prstGeom prst="rect">
            <a:avLst/>
          </a:prstGeom>
        </p:spPr>
      </p:pic>
      <p:pic>
        <p:nvPicPr>
          <p:cNvPr id="7" name="Immagine 6">
            <a:extLst>
              <a:ext uri="{FF2B5EF4-FFF2-40B4-BE49-F238E27FC236}">
                <a16:creationId xmlns:a16="http://schemas.microsoft.com/office/drawing/2014/main" id="{4B301845-19A4-05B2-40CF-16D9794F088A}"/>
              </a:ext>
            </a:extLst>
          </p:cNvPr>
          <p:cNvPicPr>
            <a:picLocks noChangeAspect="1"/>
          </p:cNvPicPr>
          <p:nvPr/>
        </p:nvPicPr>
        <p:blipFill>
          <a:blip r:embed="rId4"/>
          <a:stretch>
            <a:fillRect/>
          </a:stretch>
        </p:blipFill>
        <p:spPr>
          <a:xfrm>
            <a:off x="492472" y="4426859"/>
            <a:ext cx="4686300" cy="965200"/>
          </a:xfrm>
          <a:prstGeom prst="rect">
            <a:avLst/>
          </a:prstGeom>
        </p:spPr>
      </p:pic>
    </p:spTree>
    <p:extLst>
      <p:ext uri="{BB962C8B-B14F-4D97-AF65-F5344CB8AC3E}">
        <p14:creationId xmlns:p14="http://schemas.microsoft.com/office/powerpoint/2010/main" val="23588514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DE4BB307-C8DF-09A9-1541-55A30328971A}"/>
              </a:ext>
            </a:extLst>
          </p:cNvPr>
          <p:cNvPicPr>
            <a:picLocks noChangeAspect="1"/>
          </p:cNvPicPr>
          <p:nvPr/>
        </p:nvPicPr>
        <p:blipFill>
          <a:blip r:embed="rId2"/>
          <a:stretch>
            <a:fillRect/>
          </a:stretch>
        </p:blipFill>
        <p:spPr>
          <a:xfrm>
            <a:off x="0" y="2644774"/>
            <a:ext cx="8920976" cy="2053086"/>
          </a:xfrm>
          <a:prstGeom prst="rect">
            <a:avLst/>
          </a:prstGeom>
        </p:spPr>
      </p:pic>
      <p:pic>
        <p:nvPicPr>
          <p:cNvPr id="2" name="Immagine 1">
            <a:extLst>
              <a:ext uri="{FF2B5EF4-FFF2-40B4-BE49-F238E27FC236}">
                <a16:creationId xmlns:a16="http://schemas.microsoft.com/office/drawing/2014/main" id="{7B2275A5-509D-08D1-6EEA-69F39B9C0FF9}"/>
              </a:ext>
            </a:extLst>
          </p:cNvPr>
          <p:cNvPicPr>
            <a:picLocks noChangeAspect="1"/>
          </p:cNvPicPr>
          <p:nvPr/>
        </p:nvPicPr>
        <p:blipFill rotWithShape="1">
          <a:blip r:embed="rId3"/>
          <a:srcRect t="54758" r="14587"/>
          <a:stretch/>
        </p:blipFill>
        <p:spPr>
          <a:xfrm>
            <a:off x="1926838" y="4844142"/>
            <a:ext cx="5067300" cy="928585"/>
          </a:xfrm>
          <a:prstGeom prst="rect">
            <a:avLst/>
          </a:prstGeom>
        </p:spPr>
      </p:pic>
    </p:spTree>
    <p:extLst>
      <p:ext uri="{BB962C8B-B14F-4D97-AF65-F5344CB8AC3E}">
        <p14:creationId xmlns:p14="http://schemas.microsoft.com/office/powerpoint/2010/main" val="24324538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9B9C4DD7-E7B2-4964-7970-6EEBF17EEDB7}"/>
              </a:ext>
            </a:extLst>
          </p:cNvPr>
          <p:cNvPicPr>
            <a:picLocks noChangeAspect="1"/>
          </p:cNvPicPr>
          <p:nvPr/>
        </p:nvPicPr>
        <p:blipFill>
          <a:blip r:embed="rId2"/>
          <a:stretch>
            <a:fillRect/>
          </a:stretch>
        </p:blipFill>
        <p:spPr>
          <a:xfrm>
            <a:off x="130097" y="2577667"/>
            <a:ext cx="8883805" cy="2203136"/>
          </a:xfrm>
          <a:prstGeom prst="rect">
            <a:avLst/>
          </a:prstGeom>
        </p:spPr>
      </p:pic>
      <p:sp>
        <p:nvSpPr>
          <p:cNvPr id="3" name="Título 2">
            <a:extLst>
              <a:ext uri="{FF2B5EF4-FFF2-40B4-BE49-F238E27FC236}">
                <a16:creationId xmlns:a16="http://schemas.microsoft.com/office/drawing/2014/main" id="{1F928024-FB75-51CB-CCAF-28D1A9F78643}"/>
              </a:ext>
            </a:extLst>
          </p:cNvPr>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err="1">
                <a:latin typeface="Calibri" charset="0"/>
                <a:cs typeface="Calibri" charset="0"/>
              </a:rPr>
              <a:t>Bow-Tie</a:t>
            </a:r>
            <a:r>
              <a:rPr lang="es-ES" sz="2400" dirty="0">
                <a:latin typeface="Calibri" charset="0"/>
                <a:cs typeface="Calibri" charset="0"/>
              </a:rPr>
              <a:t>: </a:t>
            </a:r>
            <a:r>
              <a:rPr lang="es-ES" sz="2400" dirty="0" err="1">
                <a:latin typeface="Calibri" charset="0"/>
                <a:cs typeface="Calibri" charset="0"/>
              </a:rPr>
              <a:t>proposed</a:t>
            </a:r>
            <a:r>
              <a:rPr lang="es-ES" sz="2400" dirty="0">
                <a:latin typeface="Calibri" charset="0"/>
                <a:cs typeface="Calibri" charset="0"/>
              </a:rPr>
              <a:t> </a:t>
            </a:r>
            <a:r>
              <a:rPr lang="es-ES" sz="2400" dirty="0" err="1">
                <a:latin typeface="Calibri" charset="0"/>
                <a:cs typeface="Calibri" charset="0"/>
              </a:rPr>
              <a:t>approach</a:t>
            </a:r>
            <a:endParaRPr lang="es-ES" sz="2400" dirty="0">
              <a:latin typeface="Calibri" charset="0"/>
              <a:cs typeface="Calibri" charset="0"/>
            </a:endParaRPr>
          </a:p>
        </p:txBody>
      </p:sp>
    </p:spTree>
    <p:extLst>
      <p:ext uri="{BB962C8B-B14F-4D97-AF65-F5344CB8AC3E}">
        <p14:creationId xmlns:p14="http://schemas.microsoft.com/office/powerpoint/2010/main" val="13342110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800" y="2053533"/>
            <a:ext cx="8338265" cy="3078363"/>
          </a:xfrm>
          <a:prstGeom prst="rect">
            <a:avLst/>
          </a:prstGeom>
        </p:spPr>
      </p:pic>
      <p:sp>
        <p:nvSpPr>
          <p:cNvPr id="5" name="Título 2">
            <a:extLst>
              <a:ext uri="{FF2B5EF4-FFF2-40B4-BE49-F238E27FC236}">
                <a16:creationId xmlns:a16="http://schemas.microsoft.com/office/drawing/2014/main" id="{AD853FB9-1169-F723-5CB5-CC7A358B6634}"/>
              </a:ext>
            </a:extLst>
          </p:cNvPr>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err="1">
                <a:latin typeface="Calibri" charset="0"/>
                <a:cs typeface="Calibri" charset="0"/>
              </a:rPr>
              <a:t>Bow-Tie</a:t>
            </a:r>
            <a:r>
              <a:rPr lang="es-ES" sz="2400" dirty="0">
                <a:latin typeface="Calibri" charset="0"/>
                <a:cs typeface="Calibri" charset="0"/>
              </a:rPr>
              <a:t>: general </a:t>
            </a:r>
            <a:r>
              <a:rPr lang="es-ES" sz="2400" dirty="0" err="1">
                <a:latin typeface="Calibri" charset="0"/>
                <a:cs typeface="Calibri" charset="0"/>
              </a:rPr>
              <a:t>structure</a:t>
            </a:r>
            <a:endParaRPr lang="es-ES" sz="2400" dirty="0">
              <a:latin typeface="Calibri" charset="0"/>
              <a:cs typeface="Calibri" charset="0"/>
            </a:endParaRPr>
          </a:p>
        </p:txBody>
      </p:sp>
    </p:spTree>
    <p:extLst>
      <p:ext uri="{BB962C8B-B14F-4D97-AF65-F5344CB8AC3E}">
        <p14:creationId xmlns:p14="http://schemas.microsoft.com/office/powerpoint/2010/main" val="11652029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p:cNvPicPr>
          <p:nvPr/>
        </p:nvPicPr>
        <p:blipFill>
          <a:blip r:embed="rId3"/>
          <a:stretch>
            <a:fillRect/>
          </a:stretch>
        </p:blipFill>
        <p:spPr>
          <a:xfrm>
            <a:off x="455007" y="2197912"/>
            <a:ext cx="8233987" cy="2830858"/>
          </a:xfrm>
          <a:prstGeom prst="rect">
            <a:avLst/>
          </a:prstGeom>
        </p:spPr>
      </p:pic>
      <p:sp>
        <p:nvSpPr>
          <p:cNvPr id="4" name="Título 2">
            <a:extLst>
              <a:ext uri="{FF2B5EF4-FFF2-40B4-BE49-F238E27FC236}">
                <a16:creationId xmlns:a16="http://schemas.microsoft.com/office/drawing/2014/main" id="{2E0537AF-5426-CB66-3465-A64F97B27651}"/>
              </a:ext>
            </a:extLst>
          </p:cNvPr>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err="1">
                <a:latin typeface="Calibri" charset="0"/>
                <a:cs typeface="Calibri" charset="0"/>
              </a:rPr>
              <a:t>Bow-Tie</a:t>
            </a:r>
            <a:r>
              <a:rPr lang="es-ES" sz="2400" dirty="0">
                <a:latin typeface="Calibri" charset="0"/>
                <a:cs typeface="Calibri" charset="0"/>
              </a:rPr>
              <a:t>: simple </a:t>
            </a:r>
            <a:r>
              <a:rPr lang="es-ES" sz="2400" dirty="0" err="1">
                <a:latin typeface="Calibri" charset="0"/>
                <a:cs typeface="Calibri" charset="0"/>
              </a:rPr>
              <a:t>notation</a:t>
            </a:r>
            <a:r>
              <a:rPr lang="es-ES" sz="2400" dirty="0">
                <a:latin typeface="Calibri" charset="0"/>
                <a:cs typeface="Calibri" charset="0"/>
              </a:rPr>
              <a:t> </a:t>
            </a:r>
            <a:r>
              <a:rPr lang="es-ES" sz="2400" dirty="0" err="1">
                <a:latin typeface="Calibri" charset="0"/>
                <a:cs typeface="Calibri" charset="0"/>
              </a:rPr>
              <a:t>to</a:t>
            </a:r>
            <a:r>
              <a:rPr lang="es-ES" sz="2400" dirty="0">
                <a:latin typeface="Calibri" charset="0"/>
                <a:cs typeface="Calibri" charset="0"/>
              </a:rPr>
              <a:t> deal </a:t>
            </a:r>
            <a:r>
              <a:rPr lang="es-ES" sz="2400" dirty="0" err="1">
                <a:latin typeface="Calibri" charset="0"/>
                <a:cs typeface="Calibri" charset="0"/>
              </a:rPr>
              <a:t>with</a:t>
            </a:r>
            <a:r>
              <a:rPr lang="es-ES" sz="2400" dirty="0">
                <a:latin typeface="Calibri" charset="0"/>
                <a:cs typeface="Calibri" charset="0"/>
              </a:rPr>
              <a:t> </a:t>
            </a:r>
            <a:r>
              <a:rPr lang="es-ES" sz="2400" dirty="0" err="1">
                <a:latin typeface="Calibri" charset="0"/>
                <a:cs typeface="Calibri" charset="0"/>
              </a:rPr>
              <a:t>HFs</a:t>
            </a:r>
            <a:endParaRPr lang="es-ES" sz="2400" dirty="0">
              <a:latin typeface="Calibri" charset="0"/>
              <a:cs typeface="Calibri" charset="0"/>
            </a:endParaRPr>
          </a:p>
        </p:txBody>
      </p:sp>
    </p:spTree>
    <p:extLst>
      <p:ext uri="{BB962C8B-B14F-4D97-AF65-F5344CB8AC3E}">
        <p14:creationId xmlns:p14="http://schemas.microsoft.com/office/powerpoint/2010/main" val="39834755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p:cNvPicPr>
            <a:picLocks noChangeAspect="1"/>
          </p:cNvPicPr>
          <p:nvPr/>
        </p:nvPicPr>
        <p:blipFill>
          <a:blip r:embed="rId3"/>
          <a:stretch>
            <a:fillRect/>
          </a:stretch>
        </p:blipFill>
        <p:spPr>
          <a:xfrm>
            <a:off x="1167908" y="1826821"/>
            <a:ext cx="6808185" cy="3998684"/>
          </a:xfrm>
          <a:prstGeom prst="rect">
            <a:avLst/>
          </a:prstGeom>
        </p:spPr>
      </p:pic>
      <p:sp>
        <p:nvSpPr>
          <p:cNvPr id="4" name="Título 2">
            <a:extLst>
              <a:ext uri="{FF2B5EF4-FFF2-40B4-BE49-F238E27FC236}">
                <a16:creationId xmlns:a16="http://schemas.microsoft.com/office/drawing/2014/main" id="{18B116EC-348F-C8EE-57E1-C132DFBEA4DC}"/>
              </a:ext>
            </a:extLst>
          </p:cNvPr>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err="1">
                <a:latin typeface="Calibri" charset="0"/>
                <a:cs typeface="Calibri" charset="0"/>
              </a:rPr>
              <a:t>Bow-Tie</a:t>
            </a:r>
            <a:r>
              <a:rPr lang="es-ES" sz="2400" dirty="0">
                <a:latin typeface="Calibri" charset="0"/>
                <a:cs typeface="Calibri" charset="0"/>
              </a:rPr>
              <a:t>: preventive </a:t>
            </a:r>
            <a:r>
              <a:rPr lang="es-ES" sz="2400" dirty="0" err="1">
                <a:latin typeface="Calibri" charset="0"/>
                <a:cs typeface="Calibri" charset="0"/>
              </a:rPr>
              <a:t>measures</a:t>
            </a:r>
            <a:endParaRPr lang="es-ES" sz="2400" dirty="0">
              <a:latin typeface="Calibri" charset="0"/>
              <a:cs typeface="Calibri" charset="0"/>
            </a:endParaRPr>
          </a:p>
        </p:txBody>
      </p:sp>
    </p:spTree>
    <p:extLst>
      <p:ext uri="{BB962C8B-B14F-4D97-AF65-F5344CB8AC3E}">
        <p14:creationId xmlns:p14="http://schemas.microsoft.com/office/powerpoint/2010/main" val="40153728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p:cNvPicPr>
            <a:picLocks noChangeAspect="1"/>
          </p:cNvPicPr>
          <p:nvPr/>
        </p:nvPicPr>
        <p:blipFill>
          <a:blip r:embed="rId3"/>
          <a:stretch>
            <a:fillRect/>
          </a:stretch>
        </p:blipFill>
        <p:spPr>
          <a:xfrm>
            <a:off x="2047087" y="1778126"/>
            <a:ext cx="5161547" cy="3953085"/>
          </a:xfrm>
          <a:prstGeom prst="rect">
            <a:avLst/>
          </a:prstGeom>
        </p:spPr>
      </p:pic>
      <p:sp>
        <p:nvSpPr>
          <p:cNvPr id="4" name="Título 2">
            <a:extLst>
              <a:ext uri="{FF2B5EF4-FFF2-40B4-BE49-F238E27FC236}">
                <a16:creationId xmlns:a16="http://schemas.microsoft.com/office/drawing/2014/main" id="{BB68E198-7454-620B-C18B-4196F38F83D7}"/>
              </a:ext>
            </a:extLst>
          </p:cNvPr>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err="1">
                <a:latin typeface="Calibri" charset="0"/>
                <a:cs typeface="Calibri" charset="0"/>
              </a:rPr>
              <a:t>Bow-Tie</a:t>
            </a:r>
            <a:r>
              <a:rPr lang="es-ES" sz="2400" dirty="0">
                <a:latin typeface="Calibri" charset="0"/>
                <a:cs typeface="Calibri" charset="0"/>
              </a:rPr>
              <a:t>: </a:t>
            </a:r>
            <a:r>
              <a:rPr lang="es-ES" sz="2400" dirty="0" err="1">
                <a:latin typeface="Calibri" charset="0"/>
                <a:cs typeface="Calibri" charset="0"/>
              </a:rPr>
              <a:t>protection</a:t>
            </a:r>
            <a:r>
              <a:rPr lang="es-ES" sz="2400" dirty="0">
                <a:latin typeface="Calibri" charset="0"/>
                <a:cs typeface="Calibri" charset="0"/>
              </a:rPr>
              <a:t> </a:t>
            </a:r>
            <a:r>
              <a:rPr lang="es-ES" sz="2400" dirty="0" err="1">
                <a:latin typeface="Calibri" charset="0"/>
                <a:cs typeface="Calibri" charset="0"/>
              </a:rPr>
              <a:t>measures</a:t>
            </a:r>
            <a:endParaRPr lang="es-ES" sz="2400" dirty="0">
              <a:latin typeface="Calibri" charset="0"/>
              <a:cs typeface="Calibri" charset="0"/>
            </a:endParaRPr>
          </a:p>
        </p:txBody>
      </p:sp>
    </p:spTree>
    <p:extLst>
      <p:ext uri="{BB962C8B-B14F-4D97-AF65-F5344CB8AC3E}">
        <p14:creationId xmlns:p14="http://schemas.microsoft.com/office/powerpoint/2010/main" val="40610721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131888"/>
            <a:ext cx="8239125" cy="496887"/>
          </a:xfrm>
        </p:spPr>
        <p:txBody>
          <a:bodyPr>
            <a:noAutofit/>
          </a:bodyPr>
          <a:lstStyle/>
          <a:p>
            <a:r>
              <a:rPr lang="en-US" dirty="0"/>
              <a:t>Tool</a:t>
            </a:r>
          </a:p>
        </p:txBody>
      </p:sp>
      <p:pic>
        <p:nvPicPr>
          <p:cNvPr id="5" name="Immagine 4">
            <a:extLst>
              <a:ext uri="{FF2B5EF4-FFF2-40B4-BE49-F238E27FC236}">
                <a16:creationId xmlns:a16="http://schemas.microsoft.com/office/drawing/2014/main" id="{79D2C82E-57F3-47AE-A671-80D042446A7C}"/>
              </a:ext>
            </a:extLst>
          </p:cNvPr>
          <p:cNvPicPr>
            <a:picLocks noChangeAspect="1"/>
          </p:cNvPicPr>
          <p:nvPr/>
        </p:nvPicPr>
        <p:blipFill rotWithShape="1">
          <a:blip r:embed="rId3">
            <a:extLst>
              <a:ext uri="{28A0092B-C50C-407E-A947-70E740481C1C}">
                <a14:useLocalDpi xmlns:a14="http://schemas.microsoft.com/office/drawing/2010/main" val="0"/>
              </a:ext>
            </a:extLst>
          </a:blip>
          <a:srcRect l="3514" t="6498" r="30043" b="47240"/>
          <a:stretch/>
        </p:blipFill>
        <p:spPr>
          <a:xfrm>
            <a:off x="631644" y="1380331"/>
            <a:ext cx="8125595" cy="3932720"/>
          </a:xfrm>
          <a:prstGeom prst="rect">
            <a:avLst/>
          </a:prstGeom>
          <a:ln>
            <a:noFill/>
          </a:ln>
        </p:spPr>
      </p:pic>
      <p:pic>
        <p:nvPicPr>
          <p:cNvPr id="1026" name="Picture 2" descr="No alternative text description for this image">
            <a:extLst>
              <a:ext uri="{FF2B5EF4-FFF2-40B4-BE49-F238E27FC236}">
                <a16:creationId xmlns:a16="http://schemas.microsoft.com/office/drawing/2014/main" id="{E351F61B-ACB7-D7B7-252E-5D904DE7AA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761" y="3789946"/>
            <a:ext cx="2871537" cy="2153653"/>
          </a:xfrm>
          <a:prstGeom prst="rect">
            <a:avLst/>
          </a:prstGeom>
          <a:noFill/>
          <a:extLst>
            <a:ext uri="{909E8E84-426E-40DD-AFC4-6F175D3DCCD1}">
              <a14:hiddenFill xmlns:a14="http://schemas.microsoft.com/office/drawing/2010/main">
                <a:solidFill>
                  <a:srgbClr val="FFFFFF"/>
                </a:solidFill>
              </a14:hiddenFill>
            </a:ext>
          </a:extLst>
        </p:spPr>
      </p:pic>
      <p:sp>
        <p:nvSpPr>
          <p:cNvPr id="7" name="CasellaDiTesto 6">
            <a:extLst>
              <a:ext uri="{FF2B5EF4-FFF2-40B4-BE49-F238E27FC236}">
                <a16:creationId xmlns:a16="http://schemas.microsoft.com/office/drawing/2014/main" id="{0FFB5868-44B0-2C35-C5DE-8BB638FC52B6}"/>
              </a:ext>
            </a:extLst>
          </p:cNvPr>
          <p:cNvSpPr txBox="1"/>
          <p:nvPr/>
        </p:nvSpPr>
        <p:spPr>
          <a:xfrm>
            <a:off x="3829050" y="5485963"/>
            <a:ext cx="4588328" cy="369332"/>
          </a:xfrm>
          <a:prstGeom prst="rect">
            <a:avLst/>
          </a:prstGeom>
          <a:noFill/>
        </p:spPr>
        <p:txBody>
          <a:bodyPr wrap="square">
            <a:spAutoFit/>
          </a:bodyPr>
          <a:lstStyle/>
          <a:p>
            <a:r>
              <a:rPr lang="it-IT" dirty="0"/>
              <a:t>https://</a:t>
            </a:r>
            <a:r>
              <a:rPr lang="it-IT" dirty="0" err="1"/>
              <a:t>www.chaosconsulting.it</a:t>
            </a:r>
            <a:r>
              <a:rPr lang="it-IT" dirty="0"/>
              <a:t>/en/cards/</a:t>
            </a:r>
          </a:p>
        </p:txBody>
      </p:sp>
    </p:spTree>
    <p:extLst>
      <p:ext uri="{BB962C8B-B14F-4D97-AF65-F5344CB8AC3E}">
        <p14:creationId xmlns:p14="http://schemas.microsoft.com/office/powerpoint/2010/main" val="2297873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Categories </a:t>
            </a:r>
            <a:r>
              <a:rPr lang="es-ES" sz="2400" dirty="0" err="1">
                <a:latin typeface="Calibri" charset="0"/>
                <a:cs typeface="Calibri" charset="0"/>
              </a:rPr>
              <a:t>of</a:t>
            </a:r>
            <a:r>
              <a:rPr lang="es-ES" sz="2400" dirty="0">
                <a:latin typeface="Calibri" charset="0"/>
                <a:cs typeface="Calibri" charset="0"/>
              </a:rPr>
              <a:t> </a:t>
            </a:r>
            <a:r>
              <a:rPr lang="es-ES" sz="2400" dirty="0" err="1">
                <a:latin typeface="Calibri" charset="0"/>
                <a:cs typeface="Calibri" charset="0"/>
              </a:rPr>
              <a:t>accidents</a:t>
            </a:r>
            <a:r>
              <a:rPr lang="es-ES" sz="2400" dirty="0">
                <a:latin typeface="Calibri" charset="0"/>
                <a:cs typeface="Calibri" charset="0"/>
              </a:rPr>
              <a:t> (1996-2015)</a:t>
            </a:r>
          </a:p>
        </p:txBody>
      </p:sp>
      <p:pic>
        <p:nvPicPr>
          <p:cNvPr id="4" name="Immagine 3">
            <a:extLst>
              <a:ext uri="{FF2B5EF4-FFF2-40B4-BE49-F238E27FC236}">
                <a16:creationId xmlns:a16="http://schemas.microsoft.com/office/drawing/2014/main" id="{D6107EA0-711A-4C9D-BD96-60156DBB63E7}"/>
              </a:ext>
            </a:extLst>
          </p:cNvPr>
          <p:cNvPicPr>
            <a:picLocks noChangeAspect="1"/>
          </p:cNvPicPr>
          <p:nvPr/>
        </p:nvPicPr>
        <p:blipFill>
          <a:blip r:embed="rId2"/>
          <a:stretch>
            <a:fillRect/>
          </a:stretch>
        </p:blipFill>
        <p:spPr>
          <a:xfrm>
            <a:off x="1283565" y="1728740"/>
            <a:ext cx="6576870" cy="4043783"/>
          </a:xfrm>
          <a:prstGeom prst="rect">
            <a:avLst/>
          </a:prstGeom>
        </p:spPr>
      </p:pic>
    </p:spTree>
    <p:extLst>
      <p:ext uri="{BB962C8B-B14F-4D97-AF65-F5344CB8AC3E}">
        <p14:creationId xmlns:p14="http://schemas.microsoft.com/office/powerpoint/2010/main" val="11614474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idx="4294967295"/>
          </p:nvPr>
        </p:nvSpPr>
        <p:spPr>
          <a:xfrm>
            <a:off x="0" y="954581"/>
            <a:ext cx="7886700" cy="884238"/>
          </a:xfrm>
        </p:spPr>
        <p:txBody>
          <a:bodyPr/>
          <a:lstStyle/>
          <a:p>
            <a:pPr algn="l"/>
            <a:r>
              <a:rPr lang="en-US" sz="2000" dirty="0">
                <a:latin typeface="Calibri" charset="0"/>
                <a:cs typeface="+mn-cs"/>
              </a:rPr>
              <a:t>Holistic composition towards a maturity model</a:t>
            </a:r>
            <a:endParaRPr lang="it-IT" sz="2000" dirty="0">
              <a:latin typeface="Calibri" charset="0"/>
              <a:cs typeface="+mn-cs"/>
            </a:endParaRPr>
          </a:p>
        </p:txBody>
      </p:sp>
      <p:grpSp>
        <p:nvGrpSpPr>
          <p:cNvPr id="2" name="Gruppo 1">
            <a:extLst>
              <a:ext uri="{FF2B5EF4-FFF2-40B4-BE49-F238E27FC236}">
                <a16:creationId xmlns:a16="http://schemas.microsoft.com/office/drawing/2014/main" id="{D1F54EB7-EF71-0A42-AFC5-0385BE20869D}"/>
              </a:ext>
            </a:extLst>
          </p:cNvPr>
          <p:cNvGrpSpPr/>
          <p:nvPr/>
        </p:nvGrpSpPr>
        <p:grpSpPr>
          <a:xfrm>
            <a:off x="429717" y="2126374"/>
            <a:ext cx="3716614" cy="3107005"/>
            <a:chOff x="2188746" y="1637195"/>
            <a:chExt cx="8200588" cy="5118538"/>
          </a:xfrm>
        </p:grpSpPr>
        <p:sp>
          <p:nvSpPr>
            <p:cNvPr id="14" name="Cube 26">
              <a:extLst>
                <a:ext uri="{FF2B5EF4-FFF2-40B4-BE49-F238E27FC236}">
                  <a16:creationId xmlns:a16="http://schemas.microsoft.com/office/drawing/2014/main" id="{9C57DC0B-EC25-4295-865B-73D26788FC15}"/>
                </a:ext>
              </a:extLst>
            </p:cNvPr>
            <p:cNvSpPr/>
            <p:nvPr/>
          </p:nvSpPr>
          <p:spPr>
            <a:xfrm>
              <a:off x="2232910" y="2158488"/>
              <a:ext cx="2013960" cy="3819972"/>
            </a:xfrm>
            <a:prstGeom prst="cube">
              <a:avLst/>
            </a:prstGeom>
            <a:solidFill>
              <a:srgbClr val="5B9BD5"/>
            </a:solidFill>
            <a:ln w="12700" cap="flat" cmpd="sng" algn="ctr">
              <a:solidFill>
                <a:srgbClr val="5B9BD5">
                  <a:shade val="50000"/>
                </a:srgbClr>
              </a:solidFill>
              <a:prstDash val="solid"/>
              <a:miter lim="800000"/>
            </a:ln>
            <a:effectLst/>
          </p:spPr>
          <p:txBody>
            <a:bodyPr rtlCol="0" anchor="ct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endParaRPr lang="nl-NL" sz="1200">
                <a:solidFill>
                  <a:prstClr val="white"/>
                </a:solidFill>
                <a:latin typeface="Oswald Regular" panose="02000503000000000000"/>
                <a:ea typeface="Verdana" panose="020B0604030504040204" pitchFamily="34" charset="0"/>
              </a:endParaRPr>
            </a:p>
          </p:txBody>
        </p:sp>
        <p:sp>
          <p:nvSpPr>
            <p:cNvPr id="15" name="Cube 27">
              <a:extLst>
                <a:ext uri="{FF2B5EF4-FFF2-40B4-BE49-F238E27FC236}">
                  <a16:creationId xmlns:a16="http://schemas.microsoft.com/office/drawing/2014/main" id="{029689B5-82B8-4B17-8714-2B9EE47D8642}"/>
                </a:ext>
              </a:extLst>
            </p:cNvPr>
            <p:cNvSpPr/>
            <p:nvPr/>
          </p:nvSpPr>
          <p:spPr>
            <a:xfrm>
              <a:off x="3768526" y="1637195"/>
              <a:ext cx="2013960" cy="3819972"/>
            </a:xfrm>
            <a:prstGeom prst="cube">
              <a:avLst/>
            </a:prstGeom>
            <a:solidFill>
              <a:srgbClr val="70AD47"/>
            </a:solidFill>
            <a:ln w="12700" cap="flat" cmpd="sng" algn="ctr">
              <a:solidFill>
                <a:srgbClr val="70AD47">
                  <a:shade val="50000"/>
                </a:srgbClr>
              </a:solidFill>
              <a:prstDash val="solid"/>
              <a:miter lim="800000"/>
            </a:ln>
            <a:effectLst/>
          </p:spPr>
          <p:txBody>
            <a:bodyPr rtlCol="0" anchor="ct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endParaRPr lang="nl-NL" sz="1200">
                <a:solidFill>
                  <a:prstClr val="white"/>
                </a:solidFill>
                <a:latin typeface="Oswald Regular" panose="02000503000000000000"/>
                <a:ea typeface="Verdana" panose="020B0604030504040204" pitchFamily="34" charset="0"/>
              </a:endParaRPr>
            </a:p>
          </p:txBody>
        </p:sp>
        <p:sp>
          <p:nvSpPr>
            <p:cNvPr id="16" name="Cube 28">
              <a:extLst>
                <a:ext uri="{FF2B5EF4-FFF2-40B4-BE49-F238E27FC236}">
                  <a16:creationId xmlns:a16="http://schemas.microsoft.com/office/drawing/2014/main" id="{B7D1D552-7B1A-4097-BECA-56BC6DF012E9}"/>
                </a:ext>
              </a:extLst>
            </p:cNvPr>
            <p:cNvSpPr/>
            <p:nvPr/>
          </p:nvSpPr>
          <p:spPr>
            <a:xfrm>
              <a:off x="5304142" y="2158488"/>
              <a:ext cx="2013960" cy="3819972"/>
            </a:xfrm>
            <a:prstGeom prst="cube">
              <a:avLst/>
            </a:prstGeom>
            <a:solidFill>
              <a:srgbClr val="ED7D31"/>
            </a:solidFill>
            <a:ln w="12700" cap="flat" cmpd="sng" algn="ctr">
              <a:solidFill>
                <a:srgbClr val="ED7D31">
                  <a:shade val="50000"/>
                </a:srgbClr>
              </a:solidFill>
              <a:prstDash val="solid"/>
              <a:miter lim="800000"/>
            </a:ln>
            <a:effectLst/>
          </p:spPr>
          <p:txBody>
            <a:bodyPr rtlCol="0" anchor="ct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endParaRPr lang="nl-NL" sz="1200">
                <a:solidFill>
                  <a:prstClr val="white"/>
                </a:solidFill>
                <a:latin typeface="Oswald Regular" panose="02000503000000000000"/>
                <a:ea typeface="Verdana" panose="020B0604030504040204" pitchFamily="34" charset="0"/>
              </a:endParaRPr>
            </a:p>
          </p:txBody>
        </p:sp>
        <p:sp>
          <p:nvSpPr>
            <p:cNvPr id="17" name="Cube 29">
              <a:extLst>
                <a:ext uri="{FF2B5EF4-FFF2-40B4-BE49-F238E27FC236}">
                  <a16:creationId xmlns:a16="http://schemas.microsoft.com/office/drawing/2014/main" id="{D1225201-3A20-4279-9A1B-BC67484EB6D3}"/>
                </a:ext>
              </a:extLst>
            </p:cNvPr>
            <p:cNvSpPr/>
            <p:nvPr/>
          </p:nvSpPr>
          <p:spPr>
            <a:xfrm>
              <a:off x="6839758" y="2158488"/>
              <a:ext cx="2013960" cy="3819972"/>
            </a:xfrm>
            <a:prstGeom prst="cube">
              <a:avLst/>
            </a:prstGeom>
            <a:solidFill>
              <a:srgbClr val="4472C4"/>
            </a:solidFill>
            <a:ln w="12700" cap="flat" cmpd="sng" algn="ctr">
              <a:solidFill>
                <a:srgbClr val="4472C4">
                  <a:shade val="50000"/>
                </a:srgbClr>
              </a:solidFill>
              <a:prstDash val="solid"/>
              <a:miter lim="800000"/>
            </a:ln>
            <a:effectLst/>
          </p:spPr>
          <p:txBody>
            <a:bodyPr rtlCol="0" anchor="ct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endParaRPr lang="nl-NL" sz="1200">
                <a:solidFill>
                  <a:prstClr val="white"/>
                </a:solidFill>
                <a:latin typeface="Oswald Regular" panose="02000503000000000000"/>
                <a:ea typeface="Verdana" panose="020B0604030504040204" pitchFamily="34" charset="0"/>
                <a:cs typeface="Calibri" panose="020F0502020204030204" pitchFamily="34" charset="0"/>
              </a:endParaRPr>
            </a:p>
          </p:txBody>
        </p:sp>
        <p:sp>
          <p:nvSpPr>
            <p:cNvPr id="18" name="Cube 30">
              <a:extLst>
                <a:ext uri="{FF2B5EF4-FFF2-40B4-BE49-F238E27FC236}">
                  <a16:creationId xmlns:a16="http://schemas.microsoft.com/office/drawing/2014/main" id="{E734FE94-6DD2-447D-A28B-0A107BBCB398}"/>
                </a:ext>
              </a:extLst>
            </p:cNvPr>
            <p:cNvSpPr/>
            <p:nvPr/>
          </p:nvSpPr>
          <p:spPr>
            <a:xfrm>
              <a:off x="8375374" y="2158488"/>
              <a:ext cx="2013960" cy="3819972"/>
            </a:xfrm>
            <a:prstGeom prst="cube">
              <a:avLst/>
            </a:prstGeom>
            <a:solidFill>
              <a:srgbClr val="FFC000">
                <a:alpha val="43137"/>
              </a:srgbClr>
            </a:solidFill>
            <a:ln w="12700" cap="flat" cmpd="sng" algn="ctr">
              <a:solidFill>
                <a:srgbClr val="FFC000">
                  <a:shade val="50000"/>
                </a:srgbClr>
              </a:solidFill>
              <a:prstDash val="solid"/>
              <a:miter lim="800000"/>
            </a:ln>
            <a:effectLst/>
          </p:spPr>
          <p:txBody>
            <a:bodyPr rtlCol="0" anchor="ct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endParaRPr lang="nl-NL" sz="1200">
                <a:solidFill>
                  <a:prstClr val="white"/>
                </a:solidFill>
                <a:latin typeface="Oswald Regular" panose="02000503000000000000"/>
                <a:ea typeface="Verdana" panose="020B0604030504040204" pitchFamily="34" charset="0"/>
              </a:endParaRPr>
            </a:p>
          </p:txBody>
        </p:sp>
        <p:sp>
          <p:nvSpPr>
            <p:cNvPr id="19" name="TextBox 7">
              <a:extLst>
                <a:ext uri="{FF2B5EF4-FFF2-40B4-BE49-F238E27FC236}">
                  <a16:creationId xmlns:a16="http://schemas.microsoft.com/office/drawing/2014/main" id="{6B355A06-C1DB-41F0-8BF5-6B50A1B538A8}"/>
                </a:ext>
              </a:extLst>
            </p:cNvPr>
            <p:cNvSpPr txBox="1"/>
            <p:nvPr/>
          </p:nvSpPr>
          <p:spPr>
            <a:xfrm rot="5400000">
              <a:off x="1889576" y="3546161"/>
              <a:ext cx="2222282" cy="1222379"/>
            </a:xfrm>
            <a:prstGeom prst="rect">
              <a:avLst/>
            </a:prstGeom>
            <a:noFill/>
          </p:spPr>
          <p:txBody>
            <a:bodyPr wrap="square" rtlCol="0">
              <a:spAutoFit/>
            </a:bodyP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r>
                <a:rPr lang="nl-NL" sz="1500" b="1" dirty="0">
                  <a:solidFill>
                    <a:prstClr val="black"/>
                  </a:solidFill>
                  <a:latin typeface="Oswald Regular" panose="02000503000000000000"/>
                  <a:ea typeface="Segoe UI" pitchFamily="34" charset="0"/>
                  <a:cs typeface="Segoe UI" pitchFamily="34" charset="0"/>
                </a:rPr>
                <a:t>Training and competence</a:t>
              </a:r>
            </a:p>
          </p:txBody>
        </p:sp>
        <p:sp>
          <p:nvSpPr>
            <p:cNvPr id="20" name="TextBox 8">
              <a:extLst>
                <a:ext uri="{FF2B5EF4-FFF2-40B4-BE49-F238E27FC236}">
                  <a16:creationId xmlns:a16="http://schemas.microsoft.com/office/drawing/2014/main" id="{1D5053D0-6994-4431-AA53-E66A211C094C}"/>
                </a:ext>
              </a:extLst>
            </p:cNvPr>
            <p:cNvSpPr txBox="1"/>
            <p:nvPr/>
          </p:nvSpPr>
          <p:spPr>
            <a:xfrm rot="5400000">
              <a:off x="3069989" y="3174420"/>
              <a:ext cx="2521386" cy="1222379"/>
            </a:xfrm>
            <a:prstGeom prst="rect">
              <a:avLst/>
            </a:prstGeom>
            <a:noFill/>
          </p:spPr>
          <p:txBody>
            <a:bodyPr wrap="square" rtlCol="0">
              <a:spAutoFit/>
            </a:bodyP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nl-NL" sz="1500" b="1" dirty="0">
                  <a:solidFill>
                    <a:prstClr val="black"/>
                  </a:solidFill>
                  <a:latin typeface="Oswald Regular" panose="02000503000000000000"/>
                  <a:ea typeface="Segoe UI" pitchFamily="34" charset="0"/>
                  <a:cs typeface="Segoe UI" pitchFamily="34" charset="0"/>
                </a:rPr>
                <a:t>Maintenance</a:t>
              </a:r>
            </a:p>
            <a:p>
              <a:pPr defTabSz="685800">
                <a:defRPr/>
              </a:pPr>
              <a:endParaRPr lang="nl-NL" sz="1500" dirty="0">
                <a:solidFill>
                  <a:prstClr val="black"/>
                </a:solidFill>
                <a:latin typeface="Oswald Regular" panose="02000503000000000000"/>
                <a:ea typeface="Verdana" panose="020B0604030504040204" pitchFamily="34" charset="0"/>
                <a:cs typeface="Calibri" panose="020F0502020204030204" pitchFamily="34" charset="0"/>
              </a:endParaRPr>
            </a:p>
          </p:txBody>
        </p:sp>
        <p:sp>
          <p:nvSpPr>
            <p:cNvPr id="21" name="TextBox 9">
              <a:extLst>
                <a:ext uri="{FF2B5EF4-FFF2-40B4-BE49-F238E27FC236}">
                  <a16:creationId xmlns:a16="http://schemas.microsoft.com/office/drawing/2014/main" id="{4334270D-CB83-480E-B536-1B3A23FAEE4D}"/>
                </a:ext>
              </a:extLst>
            </p:cNvPr>
            <p:cNvSpPr txBox="1"/>
            <p:nvPr/>
          </p:nvSpPr>
          <p:spPr>
            <a:xfrm rot="5400000">
              <a:off x="4770510" y="4028784"/>
              <a:ext cx="2678205" cy="713053"/>
            </a:xfrm>
            <a:prstGeom prst="rect">
              <a:avLst/>
            </a:prstGeom>
            <a:noFill/>
          </p:spPr>
          <p:txBody>
            <a:bodyPr wrap="square" rtlCol="0">
              <a:spAutoFit/>
            </a:bodyP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nl-NL" sz="1500" b="1" dirty="0">
                  <a:solidFill>
                    <a:prstClr val="black"/>
                  </a:solidFill>
                  <a:latin typeface="Oswald Regular" panose="02000503000000000000"/>
                  <a:ea typeface="Segoe UI" pitchFamily="34" charset="0"/>
                  <a:cs typeface="Segoe UI" pitchFamily="34" charset="0"/>
                </a:rPr>
                <a:t>Work procedures</a:t>
              </a:r>
            </a:p>
          </p:txBody>
        </p:sp>
        <p:sp>
          <p:nvSpPr>
            <p:cNvPr id="22" name="TextBox 10">
              <a:extLst>
                <a:ext uri="{FF2B5EF4-FFF2-40B4-BE49-F238E27FC236}">
                  <a16:creationId xmlns:a16="http://schemas.microsoft.com/office/drawing/2014/main" id="{A94F0FE9-AEA6-4CEF-8DFB-1CCBD29FB45A}"/>
                </a:ext>
              </a:extLst>
            </p:cNvPr>
            <p:cNvSpPr txBox="1"/>
            <p:nvPr/>
          </p:nvSpPr>
          <p:spPr>
            <a:xfrm rot="5400000">
              <a:off x="6396812" y="3695714"/>
              <a:ext cx="2521385" cy="1222379"/>
            </a:xfrm>
            <a:prstGeom prst="rect">
              <a:avLst/>
            </a:prstGeom>
            <a:noFill/>
          </p:spPr>
          <p:txBody>
            <a:bodyPr wrap="square" rtlCol="0">
              <a:spAutoFit/>
            </a:bodyP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defRPr/>
              </a:pPr>
              <a:r>
                <a:rPr lang="it-IT" sz="1500" b="1" dirty="0" err="1">
                  <a:solidFill>
                    <a:prstClr val="black"/>
                  </a:solidFill>
                  <a:latin typeface="Oswald Regular" panose="02000503000000000000"/>
                  <a:ea typeface="Segoe UI" pitchFamily="34" charset="0"/>
                  <a:cs typeface="Segoe UI" pitchFamily="34" charset="0"/>
                </a:rPr>
                <a:t>Time</a:t>
              </a:r>
              <a:r>
                <a:rPr lang="it-IT" sz="1500" dirty="0">
                  <a:latin typeface="Oswald Regular" panose="02000503000000000000"/>
                </a:rPr>
                <a:t> </a:t>
              </a:r>
              <a:r>
                <a:rPr lang="it-IT" sz="1500" b="1" dirty="0" err="1">
                  <a:solidFill>
                    <a:prstClr val="black"/>
                  </a:solidFill>
                  <a:latin typeface="Oswald Regular" panose="02000503000000000000"/>
                  <a:ea typeface="Segoe UI" pitchFamily="34" charset="0"/>
                  <a:cs typeface="Segoe UI" pitchFamily="34" charset="0"/>
                </a:rPr>
                <a:t>programming</a:t>
              </a:r>
              <a:endParaRPr lang="nl-NL" sz="1500" b="1" dirty="0" err="1">
                <a:solidFill>
                  <a:prstClr val="black"/>
                </a:solidFill>
                <a:latin typeface="Oswald Regular" panose="02000503000000000000"/>
                <a:ea typeface="Segoe UI" pitchFamily="34" charset="0"/>
                <a:cs typeface="Segoe UI" pitchFamily="34" charset="0"/>
              </a:endParaRPr>
            </a:p>
          </p:txBody>
        </p:sp>
        <p:sp>
          <p:nvSpPr>
            <p:cNvPr id="23" name="Right Brace 35">
              <a:extLst>
                <a:ext uri="{FF2B5EF4-FFF2-40B4-BE49-F238E27FC236}">
                  <a16:creationId xmlns:a16="http://schemas.microsoft.com/office/drawing/2014/main" id="{2FE57E35-82CE-4A3C-817D-3AC00A1E4874}"/>
                </a:ext>
              </a:extLst>
            </p:cNvPr>
            <p:cNvSpPr/>
            <p:nvPr/>
          </p:nvSpPr>
          <p:spPr>
            <a:xfrm rot="5400000">
              <a:off x="5965018" y="2175949"/>
              <a:ext cx="289205" cy="7841750"/>
            </a:xfrm>
            <a:prstGeom prst="rightBrace">
              <a:avLst>
                <a:gd name="adj1" fmla="val 8333"/>
                <a:gd name="adj2" fmla="val 50000"/>
              </a:avLst>
            </a:prstGeom>
            <a:noFill/>
            <a:ln w="28575" cap="flat" cmpd="sng" algn="ctr">
              <a:solidFill>
                <a:srgbClr val="5B9BD5"/>
              </a:solidFill>
              <a:prstDash val="solid"/>
              <a:miter lim="800000"/>
            </a:ln>
            <a:effectLst/>
          </p:spPr>
          <p:txBody>
            <a:bodyPr rtlCol="0" anchor="ct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endParaRPr lang="nl-NL" sz="1200">
                <a:solidFill>
                  <a:prstClr val="black"/>
                </a:solidFill>
                <a:latin typeface="Oswald Regular" panose="02000503000000000000"/>
                <a:ea typeface="Verdana" panose="020B0604030504040204" pitchFamily="34" charset="0"/>
              </a:endParaRPr>
            </a:p>
          </p:txBody>
        </p:sp>
        <p:sp>
          <p:nvSpPr>
            <p:cNvPr id="24" name="TextBox 12">
              <a:extLst>
                <a:ext uri="{FF2B5EF4-FFF2-40B4-BE49-F238E27FC236}">
                  <a16:creationId xmlns:a16="http://schemas.microsoft.com/office/drawing/2014/main" id="{789EF13B-EC37-462F-9EEC-5554CE75F046}"/>
                </a:ext>
              </a:extLst>
            </p:cNvPr>
            <p:cNvSpPr txBox="1"/>
            <p:nvPr/>
          </p:nvSpPr>
          <p:spPr>
            <a:xfrm>
              <a:off x="3768526" y="6299400"/>
              <a:ext cx="4657773" cy="456333"/>
            </a:xfrm>
            <a:prstGeom prst="rect">
              <a:avLst/>
            </a:prstGeom>
            <a:noFill/>
          </p:spPr>
          <p:txBody>
            <a:bodyPr wrap="square" rtlCol="0">
              <a:spAutoFit/>
            </a:bodyP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nl-NL" sz="1200" b="1" dirty="0">
                  <a:solidFill>
                    <a:prstClr val="black"/>
                  </a:solidFill>
                  <a:latin typeface="Oswald Regular" panose="02000503000000000000"/>
                  <a:ea typeface="Segoe UI" pitchFamily="34" charset="0"/>
                  <a:cs typeface="Segoe UI" pitchFamily="34" charset="0"/>
                </a:rPr>
                <a:t>Management system</a:t>
              </a:r>
            </a:p>
          </p:txBody>
        </p:sp>
      </p:grpSp>
      <p:sp>
        <p:nvSpPr>
          <p:cNvPr id="25" name="Segnaposto contenuto 5">
            <a:extLst>
              <a:ext uri="{FF2B5EF4-FFF2-40B4-BE49-F238E27FC236}">
                <a16:creationId xmlns:a16="http://schemas.microsoft.com/office/drawing/2014/main" id="{3D43FF5F-FD95-1947-8BFD-8C5F6F058C15}"/>
              </a:ext>
            </a:extLst>
          </p:cNvPr>
          <p:cNvSpPr txBox="1">
            <a:spLocks/>
          </p:cNvSpPr>
          <p:nvPr/>
        </p:nvSpPr>
        <p:spPr>
          <a:xfrm>
            <a:off x="732645" y="1518780"/>
            <a:ext cx="7697568" cy="339755"/>
          </a:xfrm>
          <a:prstGeom prst="rect">
            <a:avLst/>
          </a:prstGeom>
        </p:spPr>
        <p:txBody>
          <a:bodyPr vert="horz" lIns="0" tIns="68580" rIns="0" bIns="34290" rtlCol="0">
            <a:noAutofit/>
          </a:bodyPr>
          <a:lstStyle/>
          <a:p>
            <a:pPr lvl="0" algn="just">
              <a:defRPr/>
            </a:pPr>
            <a:r>
              <a:rPr lang="en-US" b="1" dirty="0">
                <a:latin typeface="Oswald Regular" panose="02000503000000000000"/>
                <a:ea typeface="Segoe UI" pitchFamily="34" charset="0"/>
                <a:cs typeface="Segoe UI" pitchFamily="34" charset="0"/>
              </a:rPr>
              <a:t>Performance standards - Traditional</a:t>
            </a:r>
            <a:r>
              <a:rPr lang="en-US" sz="1200" dirty="0">
                <a:latin typeface="Oswald Regular" panose="02000503000000000000"/>
                <a:ea typeface="Segoe UI" pitchFamily="34" charset="0"/>
                <a:cs typeface="Segoe UI" pitchFamily="34" charset="0"/>
              </a:rPr>
              <a:t> </a:t>
            </a:r>
            <a:r>
              <a:rPr lang="en-US" b="1" dirty="0">
                <a:latin typeface="Oswald Regular" panose="02000503000000000000"/>
                <a:ea typeface="Segoe UI" pitchFamily="34" charset="0"/>
                <a:cs typeface="Segoe UI" pitchFamily="34" charset="0"/>
              </a:rPr>
              <a:t>audit Vs. Barrier based inspection</a:t>
            </a:r>
            <a:endParaRPr lang="it-IT" b="1" dirty="0">
              <a:latin typeface="Oswald Regular" panose="02000503000000000000"/>
              <a:ea typeface="Segoe UI" pitchFamily="34" charset="0"/>
              <a:cs typeface="Segoe UI" pitchFamily="34" charset="0"/>
            </a:endParaRPr>
          </a:p>
        </p:txBody>
      </p:sp>
      <p:grpSp>
        <p:nvGrpSpPr>
          <p:cNvPr id="26" name="Gruppo 25">
            <a:extLst>
              <a:ext uri="{FF2B5EF4-FFF2-40B4-BE49-F238E27FC236}">
                <a16:creationId xmlns:a16="http://schemas.microsoft.com/office/drawing/2014/main" id="{316C51BD-CF0E-FB46-8E47-FD2AA65DC24E}"/>
              </a:ext>
            </a:extLst>
          </p:cNvPr>
          <p:cNvGrpSpPr/>
          <p:nvPr/>
        </p:nvGrpSpPr>
        <p:grpSpPr>
          <a:xfrm>
            <a:off x="5134072" y="2377754"/>
            <a:ext cx="3554552" cy="2822851"/>
            <a:chOff x="2079897" y="1981261"/>
            <a:chExt cx="8580845" cy="4637018"/>
          </a:xfrm>
        </p:grpSpPr>
        <p:cxnSp>
          <p:nvCxnSpPr>
            <p:cNvPr id="27" name="Straight Connector 20">
              <a:extLst>
                <a:ext uri="{FF2B5EF4-FFF2-40B4-BE49-F238E27FC236}">
                  <a16:creationId xmlns:a16="http://schemas.microsoft.com/office/drawing/2014/main" id="{D0322148-8794-424F-802F-BB339F4A6FB3}"/>
                </a:ext>
              </a:extLst>
            </p:cNvPr>
            <p:cNvCxnSpPr/>
            <p:nvPr/>
          </p:nvCxnSpPr>
          <p:spPr>
            <a:xfrm flipV="1">
              <a:off x="2585206" y="2280362"/>
              <a:ext cx="8075536" cy="374"/>
            </a:xfrm>
            <a:prstGeom prst="line">
              <a:avLst/>
            </a:prstGeom>
            <a:noFill/>
            <a:ln w="38100" cap="flat" cmpd="sng" algn="ctr">
              <a:solidFill>
                <a:srgbClr val="C00000"/>
              </a:solidFill>
              <a:prstDash val="solid"/>
              <a:miter lim="800000"/>
            </a:ln>
            <a:effectLst/>
          </p:spPr>
        </p:cxnSp>
        <p:cxnSp>
          <p:nvCxnSpPr>
            <p:cNvPr id="28" name="Straight Connector 21">
              <a:extLst>
                <a:ext uri="{FF2B5EF4-FFF2-40B4-BE49-F238E27FC236}">
                  <a16:creationId xmlns:a16="http://schemas.microsoft.com/office/drawing/2014/main" id="{B1AC4606-53F8-5E46-B546-6A46A01782F4}"/>
                </a:ext>
              </a:extLst>
            </p:cNvPr>
            <p:cNvCxnSpPr/>
            <p:nvPr/>
          </p:nvCxnSpPr>
          <p:spPr>
            <a:xfrm flipV="1">
              <a:off x="2079897" y="2276966"/>
              <a:ext cx="523578" cy="631492"/>
            </a:xfrm>
            <a:prstGeom prst="line">
              <a:avLst/>
            </a:prstGeom>
            <a:noFill/>
            <a:ln w="38100" cap="flat" cmpd="sng" algn="ctr">
              <a:solidFill>
                <a:srgbClr val="C00000"/>
              </a:solidFill>
              <a:prstDash val="solid"/>
              <a:miter lim="800000"/>
            </a:ln>
            <a:effectLst/>
          </p:spPr>
        </p:cxnSp>
        <p:sp>
          <p:nvSpPr>
            <p:cNvPr id="29" name="Cube 22">
              <a:extLst>
                <a:ext uri="{FF2B5EF4-FFF2-40B4-BE49-F238E27FC236}">
                  <a16:creationId xmlns:a16="http://schemas.microsoft.com/office/drawing/2014/main" id="{96F4F0F2-6B64-F04A-882A-8B6FEE9C4850}"/>
                </a:ext>
              </a:extLst>
            </p:cNvPr>
            <p:cNvSpPr/>
            <p:nvPr/>
          </p:nvSpPr>
          <p:spPr>
            <a:xfrm>
              <a:off x="2232897" y="1981261"/>
              <a:ext cx="2013960" cy="3819972"/>
            </a:xfrm>
            <a:prstGeom prst="cube">
              <a:avLst/>
            </a:prstGeom>
            <a:solidFill>
              <a:srgbClr val="5B9BD5"/>
            </a:solidFill>
            <a:ln w="12700" cap="flat" cmpd="sng" algn="ctr">
              <a:solidFill>
                <a:srgbClr val="5B9BD5">
                  <a:shade val="50000"/>
                </a:srgbClr>
              </a:solidFill>
              <a:prstDash val="solid"/>
              <a:miter lim="800000"/>
            </a:ln>
            <a:effectLst/>
          </p:spPr>
          <p:txBody>
            <a:bodyPr rtlCol="0" anchor="ct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endParaRPr lang="nl-NL" sz="1350">
                <a:solidFill>
                  <a:prstClr val="white"/>
                </a:solidFill>
                <a:latin typeface="Oswald Regular" panose="02000503000000000000"/>
              </a:endParaRPr>
            </a:p>
          </p:txBody>
        </p:sp>
        <p:sp>
          <p:nvSpPr>
            <p:cNvPr id="30" name="Cube 23">
              <a:extLst>
                <a:ext uri="{FF2B5EF4-FFF2-40B4-BE49-F238E27FC236}">
                  <a16:creationId xmlns:a16="http://schemas.microsoft.com/office/drawing/2014/main" id="{7638528F-61C8-254D-8CB9-7AC88D13C6C9}"/>
                </a:ext>
              </a:extLst>
            </p:cNvPr>
            <p:cNvSpPr/>
            <p:nvPr/>
          </p:nvSpPr>
          <p:spPr>
            <a:xfrm>
              <a:off x="3768513" y="1981261"/>
              <a:ext cx="2013960" cy="3819972"/>
            </a:xfrm>
            <a:prstGeom prst="cube">
              <a:avLst/>
            </a:prstGeom>
            <a:solidFill>
              <a:srgbClr val="70AD47"/>
            </a:solidFill>
            <a:ln w="12700" cap="flat" cmpd="sng" algn="ctr">
              <a:solidFill>
                <a:srgbClr val="70AD47">
                  <a:shade val="50000"/>
                </a:srgbClr>
              </a:solidFill>
              <a:prstDash val="solid"/>
              <a:miter lim="800000"/>
            </a:ln>
            <a:effectLst/>
          </p:spPr>
          <p:txBody>
            <a:bodyPr rtlCol="0" anchor="ct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endParaRPr lang="nl-NL" sz="1350">
                <a:solidFill>
                  <a:prstClr val="white"/>
                </a:solidFill>
                <a:latin typeface="Oswald Regular" panose="02000503000000000000"/>
              </a:endParaRPr>
            </a:p>
          </p:txBody>
        </p:sp>
        <p:sp>
          <p:nvSpPr>
            <p:cNvPr id="31" name="Cube 24">
              <a:extLst>
                <a:ext uri="{FF2B5EF4-FFF2-40B4-BE49-F238E27FC236}">
                  <a16:creationId xmlns:a16="http://schemas.microsoft.com/office/drawing/2014/main" id="{8DD40356-A309-5C47-ADE2-39215CFE3838}"/>
                </a:ext>
              </a:extLst>
            </p:cNvPr>
            <p:cNvSpPr/>
            <p:nvPr/>
          </p:nvSpPr>
          <p:spPr>
            <a:xfrm>
              <a:off x="5304129" y="1981261"/>
              <a:ext cx="2013960" cy="3819972"/>
            </a:xfrm>
            <a:prstGeom prst="cube">
              <a:avLst/>
            </a:prstGeom>
            <a:solidFill>
              <a:srgbClr val="ED7D31"/>
            </a:solidFill>
            <a:ln w="12700" cap="flat" cmpd="sng" algn="ctr">
              <a:solidFill>
                <a:srgbClr val="ED7D31">
                  <a:shade val="50000"/>
                </a:srgbClr>
              </a:solidFill>
              <a:prstDash val="solid"/>
              <a:miter lim="800000"/>
            </a:ln>
            <a:effectLst/>
          </p:spPr>
          <p:txBody>
            <a:bodyPr rtlCol="0" anchor="ct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endParaRPr lang="nl-NL" sz="1350">
                <a:solidFill>
                  <a:prstClr val="white"/>
                </a:solidFill>
                <a:latin typeface="Oswald Regular" panose="02000503000000000000"/>
              </a:endParaRPr>
            </a:p>
          </p:txBody>
        </p:sp>
        <p:sp>
          <p:nvSpPr>
            <p:cNvPr id="32" name="Cube 25">
              <a:extLst>
                <a:ext uri="{FF2B5EF4-FFF2-40B4-BE49-F238E27FC236}">
                  <a16:creationId xmlns:a16="http://schemas.microsoft.com/office/drawing/2014/main" id="{B635A003-0457-3F4C-B0EA-F55979FA7026}"/>
                </a:ext>
              </a:extLst>
            </p:cNvPr>
            <p:cNvSpPr/>
            <p:nvPr/>
          </p:nvSpPr>
          <p:spPr>
            <a:xfrm>
              <a:off x="6839745" y="1981261"/>
              <a:ext cx="2013960" cy="3819972"/>
            </a:xfrm>
            <a:prstGeom prst="cube">
              <a:avLst/>
            </a:prstGeom>
            <a:solidFill>
              <a:srgbClr val="4472C4"/>
            </a:solidFill>
            <a:ln w="12700" cap="flat" cmpd="sng" algn="ctr">
              <a:solidFill>
                <a:srgbClr val="4472C4">
                  <a:shade val="50000"/>
                </a:srgbClr>
              </a:solidFill>
              <a:prstDash val="solid"/>
              <a:miter lim="800000"/>
            </a:ln>
            <a:effectLst/>
          </p:spPr>
          <p:txBody>
            <a:bodyPr rtlCol="0" anchor="ct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endParaRPr lang="nl-NL" sz="1350">
                <a:solidFill>
                  <a:prstClr val="white"/>
                </a:solidFill>
                <a:latin typeface="Oswald Regular" panose="02000503000000000000"/>
              </a:endParaRPr>
            </a:p>
          </p:txBody>
        </p:sp>
        <p:sp>
          <p:nvSpPr>
            <p:cNvPr id="33" name="Cube 26">
              <a:extLst>
                <a:ext uri="{FF2B5EF4-FFF2-40B4-BE49-F238E27FC236}">
                  <a16:creationId xmlns:a16="http://schemas.microsoft.com/office/drawing/2014/main" id="{F464FFA5-608D-E943-9600-AE554381DEBA}"/>
                </a:ext>
              </a:extLst>
            </p:cNvPr>
            <p:cNvSpPr/>
            <p:nvPr/>
          </p:nvSpPr>
          <p:spPr>
            <a:xfrm>
              <a:off x="8375361" y="1981261"/>
              <a:ext cx="2013960" cy="3819972"/>
            </a:xfrm>
            <a:prstGeom prst="cube">
              <a:avLst/>
            </a:prstGeom>
            <a:solidFill>
              <a:srgbClr val="FFC000">
                <a:alpha val="43137"/>
              </a:srgbClr>
            </a:solidFill>
            <a:ln w="12700" cap="flat" cmpd="sng" algn="ctr">
              <a:solidFill>
                <a:srgbClr val="FFC000">
                  <a:shade val="50000"/>
                </a:srgbClr>
              </a:solidFill>
              <a:prstDash val="solid"/>
              <a:miter lim="800000"/>
            </a:ln>
            <a:effectLst/>
          </p:spPr>
          <p:txBody>
            <a:bodyPr rtlCol="0" anchor="ct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endParaRPr lang="nl-NL" sz="1350">
                <a:solidFill>
                  <a:prstClr val="white"/>
                </a:solidFill>
                <a:latin typeface="Oswald Regular" panose="02000503000000000000"/>
              </a:endParaRPr>
            </a:p>
          </p:txBody>
        </p:sp>
        <p:sp>
          <p:nvSpPr>
            <p:cNvPr id="34" name="Right Brace 31">
              <a:extLst>
                <a:ext uri="{FF2B5EF4-FFF2-40B4-BE49-F238E27FC236}">
                  <a16:creationId xmlns:a16="http://schemas.microsoft.com/office/drawing/2014/main" id="{17C081EA-1985-C74F-82EF-40375A7CF48B}"/>
                </a:ext>
              </a:extLst>
            </p:cNvPr>
            <p:cNvSpPr/>
            <p:nvPr/>
          </p:nvSpPr>
          <p:spPr>
            <a:xfrm rot="5400000">
              <a:off x="5965005" y="2058097"/>
              <a:ext cx="289205" cy="7841750"/>
            </a:xfrm>
            <a:prstGeom prst="rightBrace">
              <a:avLst>
                <a:gd name="adj1" fmla="val 8333"/>
                <a:gd name="adj2" fmla="val 50000"/>
              </a:avLst>
            </a:prstGeom>
            <a:noFill/>
            <a:ln w="28575" cap="flat" cmpd="sng" algn="ctr">
              <a:solidFill>
                <a:srgbClr val="5B9BD5"/>
              </a:solidFill>
              <a:prstDash val="solid"/>
              <a:miter lim="800000"/>
            </a:ln>
            <a:effectLst/>
          </p:spPr>
          <p:txBody>
            <a:bodyPr rtlCol="0" anchor="ct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endParaRPr lang="nl-NL" sz="1350">
                <a:solidFill>
                  <a:prstClr val="black"/>
                </a:solidFill>
                <a:latin typeface="Oswald Regular" panose="02000503000000000000"/>
              </a:endParaRPr>
            </a:p>
          </p:txBody>
        </p:sp>
        <p:cxnSp>
          <p:nvCxnSpPr>
            <p:cNvPr id="35" name="Straight Connector 34">
              <a:extLst>
                <a:ext uri="{FF2B5EF4-FFF2-40B4-BE49-F238E27FC236}">
                  <a16:creationId xmlns:a16="http://schemas.microsoft.com/office/drawing/2014/main" id="{16C7EC76-D29E-0E4F-B281-DB41A17AF338}"/>
                </a:ext>
              </a:extLst>
            </p:cNvPr>
            <p:cNvCxnSpPr/>
            <p:nvPr/>
          </p:nvCxnSpPr>
          <p:spPr>
            <a:xfrm flipV="1">
              <a:off x="10137164" y="2276966"/>
              <a:ext cx="523578" cy="631492"/>
            </a:xfrm>
            <a:prstGeom prst="line">
              <a:avLst/>
            </a:prstGeom>
            <a:noFill/>
            <a:ln w="38100" cap="flat" cmpd="sng" algn="ctr">
              <a:solidFill>
                <a:srgbClr val="C00000"/>
              </a:solidFill>
              <a:prstDash val="solid"/>
              <a:miter lim="800000"/>
            </a:ln>
            <a:effectLst/>
          </p:spPr>
        </p:cxnSp>
        <p:sp>
          <p:nvSpPr>
            <p:cNvPr id="36" name="TextBox 7">
              <a:extLst>
                <a:ext uri="{FF2B5EF4-FFF2-40B4-BE49-F238E27FC236}">
                  <a16:creationId xmlns:a16="http://schemas.microsoft.com/office/drawing/2014/main" id="{CF3DF73E-72CD-AB43-A0E1-8A5D39169922}"/>
                </a:ext>
              </a:extLst>
            </p:cNvPr>
            <p:cNvSpPr txBox="1"/>
            <p:nvPr/>
          </p:nvSpPr>
          <p:spPr>
            <a:xfrm rot="5400000">
              <a:off x="1944962" y="3472690"/>
              <a:ext cx="2222284" cy="1337376"/>
            </a:xfrm>
            <a:prstGeom prst="rect">
              <a:avLst/>
            </a:prstGeom>
            <a:noFill/>
          </p:spPr>
          <p:txBody>
            <a:bodyPr wrap="square" rtlCol="0">
              <a:spAutoFit/>
            </a:bodyP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r>
                <a:rPr lang="nl-NL" sz="1500" b="1" dirty="0">
                  <a:solidFill>
                    <a:prstClr val="black"/>
                  </a:solidFill>
                  <a:latin typeface="Oswald Regular" panose="02000503000000000000"/>
                  <a:ea typeface="Segoe UI" pitchFamily="34" charset="0"/>
                  <a:cs typeface="Segoe UI" pitchFamily="34" charset="0"/>
                </a:rPr>
                <a:t>Training and competence</a:t>
              </a:r>
            </a:p>
          </p:txBody>
        </p:sp>
        <p:sp>
          <p:nvSpPr>
            <p:cNvPr id="37" name="TextBox 8">
              <a:extLst>
                <a:ext uri="{FF2B5EF4-FFF2-40B4-BE49-F238E27FC236}">
                  <a16:creationId xmlns:a16="http://schemas.microsoft.com/office/drawing/2014/main" id="{CAD7B55F-12C1-BC41-BCEF-6B1DAD0F4A68}"/>
                </a:ext>
              </a:extLst>
            </p:cNvPr>
            <p:cNvSpPr txBox="1"/>
            <p:nvPr/>
          </p:nvSpPr>
          <p:spPr>
            <a:xfrm rot="5400000">
              <a:off x="3140428" y="3622241"/>
              <a:ext cx="2521386" cy="1337376"/>
            </a:xfrm>
            <a:prstGeom prst="rect">
              <a:avLst/>
            </a:prstGeom>
            <a:noFill/>
          </p:spPr>
          <p:txBody>
            <a:bodyPr wrap="square" rtlCol="0">
              <a:spAutoFit/>
            </a:bodyP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nl-NL" sz="1500" b="1" dirty="0">
                  <a:solidFill>
                    <a:prstClr val="black"/>
                  </a:solidFill>
                  <a:latin typeface="Oswald Regular" panose="02000503000000000000"/>
                  <a:ea typeface="Segoe UI" pitchFamily="34" charset="0"/>
                  <a:cs typeface="Segoe UI" pitchFamily="34" charset="0"/>
                </a:rPr>
                <a:t>Maintenance</a:t>
              </a:r>
            </a:p>
            <a:p>
              <a:pPr defTabSz="685800">
                <a:defRPr/>
              </a:pPr>
              <a:endParaRPr lang="nl-NL" sz="1500" dirty="0">
                <a:solidFill>
                  <a:prstClr val="black"/>
                </a:solidFill>
                <a:latin typeface="Oswald Regular" panose="02000503000000000000"/>
                <a:ea typeface="Verdana" panose="020B0604030504040204" pitchFamily="34" charset="0"/>
                <a:cs typeface="Calibri" panose="020F0502020204030204" pitchFamily="34" charset="0"/>
              </a:endParaRPr>
            </a:p>
          </p:txBody>
        </p:sp>
        <p:sp>
          <p:nvSpPr>
            <p:cNvPr id="38" name="TextBox 9">
              <a:extLst>
                <a:ext uri="{FF2B5EF4-FFF2-40B4-BE49-F238E27FC236}">
                  <a16:creationId xmlns:a16="http://schemas.microsoft.com/office/drawing/2014/main" id="{AF4031B3-6995-5449-87AB-D4E0E72F7992}"/>
                </a:ext>
              </a:extLst>
            </p:cNvPr>
            <p:cNvSpPr txBox="1"/>
            <p:nvPr/>
          </p:nvSpPr>
          <p:spPr>
            <a:xfrm rot="5400000">
              <a:off x="4792379" y="3979270"/>
              <a:ext cx="2678207" cy="780135"/>
            </a:xfrm>
            <a:prstGeom prst="rect">
              <a:avLst/>
            </a:prstGeom>
            <a:noFill/>
          </p:spPr>
          <p:txBody>
            <a:bodyPr wrap="square" rtlCol="0">
              <a:spAutoFit/>
            </a:bodyP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nl-NL" sz="1500" b="1" dirty="0">
                  <a:solidFill>
                    <a:prstClr val="black"/>
                  </a:solidFill>
                  <a:latin typeface="Oswald Regular" panose="02000503000000000000"/>
                  <a:ea typeface="Segoe UI" pitchFamily="34" charset="0"/>
                  <a:cs typeface="Segoe UI" pitchFamily="34" charset="0"/>
                </a:rPr>
                <a:t>Work procedures</a:t>
              </a:r>
            </a:p>
          </p:txBody>
        </p:sp>
        <p:sp>
          <p:nvSpPr>
            <p:cNvPr id="39" name="TextBox 10">
              <a:extLst>
                <a:ext uri="{FF2B5EF4-FFF2-40B4-BE49-F238E27FC236}">
                  <a16:creationId xmlns:a16="http://schemas.microsoft.com/office/drawing/2014/main" id="{85531527-1107-A849-961A-AA82F32CC39A}"/>
                </a:ext>
              </a:extLst>
            </p:cNvPr>
            <p:cNvSpPr txBox="1"/>
            <p:nvPr/>
          </p:nvSpPr>
          <p:spPr>
            <a:xfrm rot="5400000">
              <a:off x="6411339" y="3622242"/>
              <a:ext cx="2521385" cy="1337376"/>
            </a:xfrm>
            <a:prstGeom prst="rect">
              <a:avLst/>
            </a:prstGeom>
            <a:noFill/>
          </p:spPr>
          <p:txBody>
            <a:bodyPr wrap="square" rtlCol="0">
              <a:spAutoFit/>
            </a:bodyP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defRPr/>
              </a:pPr>
              <a:r>
                <a:rPr lang="it-IT" sz="1500" b="1" dirty="0" err="1">
                  <a:solidFill>
                    <a:prstClr val="black"/>
                  </a:solidFill>
                  <a:latin typeface="Oswald Regular" panose="02000503000000000000"/>
                  <a:ea typeface="Segoe UI" pitchFamily="34" charset="0"/>
                  <a:cs typeface="Segoe UI" pitchFamily="34" charset="0"/>
                </a:rPr>
                <a:t>Time</a:t>
              </a:r>
              <a:r>
                <a:rPr lang="it-IT" sz="1500" dirty="0">
                  <a:latin typeface="Oswald Regular" panose="02000503000000000000"/>
                </a:rPr>
                <a:t> </a:t>
              </a:r>
              <a:r>
                <a:rPr lang="it-IT" sz="1500" b="1" dirty="0" err="1">
                  <a:solidFill>
                    <a:prstClr val="black"/>
                  </a:solidFill>
                  <a:latin typeface="Oswald Regular" panose="02000503000000000000"/>
                  <a:ea typeface="Segoe UI" pitchFamily="34" charset="0"/>
                  <a:cs typeface="Segoe UI" pitchFamily="34" charset="0"/>
                </a:rPr>
                <a:t>programming</a:t>
              </a:r>
              <a:endParaRPr lang="nl-NL" sz="1500" b="1" dirty="0" err="1">
                <a:solidFill>
                  <a:prstClr val="black"/>
                </a:solidFill>
                <a:latin typeface="Oswald Regular" panose="02000503000000000000"/>
                <a:ea typeface="Segoe UI" pitchFamily="34" charset="0"/>
                <a:cs typeface="Segoe UI" pitchFamily="34" charset="0"/>
              </a:endParaRPr>
            </a:p>
          </p:txBody>
        </p:sp>
        <p:cxnSp>
          <p:nvCxnSpPr>
            <p:cNvPr id="40" name="Straight Connector 33">
              <a:extLst>
                <a:ext uri="{FF2B5EF4-FFF2-40B4-BE49-F238E27FC236}">
                  <a16:creationId xmlns:a16="http://schemas.microsoft.com/office/drawing/2014/main" id="{1F428E43-F97A-5048-9F7A-2CE0E3688520}"/>
                </a:ext>
              </a:extLst>
            </p:cNvPr>
            <p:cNvCxnSpPr/>
            <p:nvPr/>
          </p:nvCxnSpPr>
          <p:spPr>
            <a:xfrm flipV="1">
              <a:off x="2079897" y="2906953"/>
              <a:ext cx="8075536" cy="374"/>
            </a:xfrm>
            <a:prstGeom prst="line">
              <a:avLst/>
            </a:prstGeom>
            <a:noFill/>
            <a:ln w="38100" cap="flat" cmpd="sng" algn="ctr">
              <a:solidFill>
                <a:srgbClr val="C00000"/>
              </a:solidFill>
              <a:prstDash val="solid"/>
              <a:miter lim="800000"/>
            </a:ln>
            <a:effectLst/>
          </p:spPr>
        </p:cxnSp>
        <p:sp>
          <p:nvSpPr>
            <p:cNvPr id="41" name="TextBox 12">
              <a:extLst>
                <a:ext uri="{FF2B5EF4-FFF2-40B4-BE49-F238E27FC236}">
                  <a16:creationId xmlns:a16="http://schemas.microsoft.com/office/drawing/2014/main" id="{D1FD4EB9-259F-5C41-8772-A9718298337D}"/>
                </a:ext>
              </a:extLst>
            </p:cNvPr>
            <p:cNvSpPr txBox="1"/>
            <p:nvPr/>
          </p:nvSpPr>
          <p:spPr>
            <a:xfrm>
              <a:off x="4047176" y="6163261"/>
              <a:ext cx="4353878" cy="455018"/>
            </a:xfrm>
            <a:prstGeom prst="rect">
              <a:avLst/>
            </a:prstGeom>
            <a:noFill/>
          </p:spPr>
          <p:txBody>
            <a:bodyPr wrap="square" rtlCol="0">
              <a:spAutoFit/>
            </a:bodyPr>
            <a:ls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nl-NL" sz="1200" b="1" dirty="0">
                  <a:solidFill>
                    <a:prstClr val="black"/>
                  </a:solidFill>
                  <a:latin typeface="Oswald Regular" panose="02000503000000000000"/>
                  <a:ea typeface="Segoe UI" pitchFamily="34" charset="0"/>
                  <a:cs typeface="Segoe UI" pitchFamily="34" charset="0"/>
                </a:rPr>
                <a:t>Management system</a:t>
              </a:r>
            </a:p>
          </p:txBody>
        </p:sp>
      </p:grpSp>
      <p:sp>
        <p:nvSpPr>
          <p:cNvPr id="42" name="CasellaDiTesto 41">
            <a:extLst>
              <a:ext uri="{FF2B5EF4-FFF2-40B4-BE49-F238E27FC236}">
                <a16:creationId xmlns:a16="http://schemas.microsoft.com/office/drawing/2014/main" id="{D30295ED-D2FE-B440-9CCD-97B1D7CABE63}"/>
              </a:ext>
            </a:extLst>
          </p:cNvPr>
          <p:cNvSpPr txBox="1"/>
          <p:nvPr/>
        </p:nvSpPr>
        <p:spPr>
          <a:xfrm>
            <a:off x="5433669" y="5260873"/>
            <a:ext cx="2757485" cy="473206"/>
          </a:xfrm>
          <a:prstGeom prst="rect">
            <a:avLst/>
          </a:prstGeom>
          <a:noFill/>
        </p:spPr>
        <p:txBody>
          <a:bodyPr wrap="none" rtlCol="0">
            <a:spAutoFit/>
          </a:bodyPr>
          <a:lstStyle/>
          <a:p>
            <a:pPr algn="ctr"/>
            <a:r>
              <a:rPr lang="it-IT" sz="825" b="1" dirty="0">
                <a:latin typeface="Oswald Regular" panose="02000503000000000000"/>
                <a:ea typeface="Segoe UI" panose="020B0502040204020203" pitchFamily="34" charset="0"/>
                <a:cs typeface="Segoe UI" panose="020B0502040204020203" pitchFamily="34" charset="0"/>
              </a:rPr>
              <a:t>PERFORMANCE BASED APPROACH</a:t>
            </a:r>
          </a:p>
          <a:p>
            <a:pPr algn="ctr"/>
            <a:r>
              <a:rPr lang="it-IT" sz="825" dirty="0">
                <a:latin typeface="Oswald Regular" panose="02000503000000000000"/>
                <a:ea typeface="Segoe UI" panose="020B0502040204020203" pitchFamily="34" charset="0"/>
                <a:cs typeface="Segoe UI" panose="020B0502040204020203" pitchFamily="34" charset="0"/>
              </a:rPr>
              <a:t>(ANALYSIS, DESIGN, OPERATION)</a:t>
            </a:r>
          </a:p>
          <a:p>
            <a:pPr algn="ctr"/>
            <a:r>
              <a:rPr lang="it-IT" sz="825" dirty="0">
                <a:latin typeface="Oswald Regular" panose="02000503000000000000"/>
                <a:ea typeface="Segoe UI" panose="020B0502040204020203" pitchFamily="34" charset="0"/>
                <a:cs typeface="Segoe UI" panose="020B0502040204020203" pitchFamily="34" charset="0"/>
              </a:rPr>
              <a:t>IT CAN INTEGRATE MORE </a:t>
            </a:r>
            <a:r>
              <a:rPr lang="it-IT" sz="825" dirty="0" err="1">
                <a:latin typeface="Oswald Regular" panose="02000503000000000000"/>
                <a:ea typeface="Segoe UI" panose="020B0502040204020203" pitchFamily="34" charset="0"/>
                <a:cs typeface="Segoe UI" panose="020B0502040204020203" pitchFamily="34" charset="0"/>
              </a:rPr>
              <a:t>RAGAGEPs</a:t>
            </a:r>
            <a:r>
              <a:rPr lang="it-IT" sz="825" dirty="0">
                <a:latin typeface="Oswald Regular" panose="02000503000000000000"/>
                <a:ea typeface="Segoe UI" panose="020B0502040204020203" pitchFamily="34" charset="0"/>
                <a:cs typeface="Segoe UI" panose="020B0502040204020203" pitchFamily="34" charset="0"/>
              </a:rPr>
              <a:t> IN A MATURITY MODEL</a:t>
            </a:r>
          </a:p>
        </p:txBody>
      </p:sp>
      <p:sp>
        <p:nvSpPr>
          <p:cNvPr id="43" name="CasellaDiTesto 42">
            <a:extLst>
              <a:ext uri="{FF2B5EF4-FFF2-40B4-BE49-F238E27FC236}">
                <a16:creationId xmlns:a16="http://schemas.microsoft.com/office/drawing/2014/main" id="{39320231-D6F2-9443-ACAC-20266C584B52}"/>
              </a:ext>
            </a:extLst>
          </p:cNvPr>
          <p:cNvSpPr txBox="1"/>
          <p:nvPr/>
        </p:nvSpPr>
        <p:spPr>
          <a:xfrm>
            <a:off x="289353" y="5260873"/>
            <a:ext cx="3834704" cy="473206"/>
          </a:xfrm>
          <a:prstGeom prst="rect">
            <a:avLst/>
          </a:prstGeom>
          <a:noFill/>
        </p:spPr>
        <p:txBody>
          <a:bodyPr wrap="none" rtlCol="0">
            <a:spAutoFit/>
          </a:bodyPr>
          <a:lstStyle/>
          <a:p>
            <a:pPr algn="ctr"/>
            <a:r>
              <a:rPr lang="it-IT" sz="825" b="1" dirty="0">
                <a:latin typeface="Oswald Regular" panose="02000503000000000000"/>
                <a:ea typeface="Segoe UI" panose="020B0502040204020203" pitchFamily="34" charset="0"/>
                <a:cs typeface="Segoe UI" panose="020B0502040204020203" pitchFamily="34" charset="0"/>
              </a:rPr>
              <a:t>SINGLE-FOCUS APPROACH</a:t>
            </a:r>
          </a:p>
          <a:p>
            <a:pPr algn="ctr"/>
            <a:r>
              <a:rPr lang="it-IT" sz="825" dirty="0">
                <a:latin typeface="Oswald Regular" panose="02000503000000000000"/>
                <a:ea typeface="Segoe UI" panose="020B0502040204020203" pitchFamily="34" charset="0"/>
                <a:cs typeface="Segoe UI" panose="020B0502040204020203" pitchFamily="34" charset="0"/>
              </a:rPr>
              <a:t>MORE RESOURCES NEEDED, SPECIALIZED TEAMS DO NOT EXCHANGE INFORMATION</a:t>
            </a:r>
          </a:p>
          <a:p>
            <a:pPr algn="ctr"/>
            <a:r>
              <a:rPr lang="it-IT" sz="825" dirty="0">
                <a:latin typeface="Oswald Regular" panose="02000503000000000000"/>
                <a:ea typeface="Segoe UI" panose="020B0502040204020203" pitchFamily="34" charset="0"/>
                <a:cs typeface="Segoe UI" panose="020B0502040204020203" pitchFamily="34" charset="0"/>
              </a:rPr>
              <a:t>DIFFICULT TO IMPLEMENT AND MANTAIN</a:t>
            </a:r>
          </a:p>
        </p:txBody>
      </p:sp>
    </p:spTree>
    <p:extLst>
      <p:ext uri="{BB962C8B-B14F-4D97-AF65-F5344CB8AC3E}">
        <p14:creationId xmlns:p14="http://schemas.microsoft.com/office/powerpoint/2010/main" val="33735950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7C2E0DA9-17B8-D607-C154-C97B2D98E42A}"/>
              </a:ext>
            </a:extLst>
          </p:cNvPr>
          <p:cNvPicPr>
            <a:picLocks noChangeAspect="1"/>
          </p:cNvPicPr>
          <p:nvPr/>
        </p:nvPicPr>
        <p:blipFill>
          <a:blip r:embed="rId2"/>
          <a:stretch>
            <a:fillRect/>
          </a:stretch>
        </p:blipFill>
        <p:spPr>
          <a:xfrm>
            <a:off x="0" y="2603385"/>
            <a:ext cx="9144000" cy="2186329"/>
          </a:xfrm>
          <a:prstGeom prst="rect">
            <a:avLst/>
          </a:prstGeom>
        </p:spPr>
      </p:pic>
      <p:sp>
        <p:nvSpPr>
          <p:cNvPr id="5" name="Titolo 2">
            <a:extLst>
              <a:ext uri="{FF2B5EF4-FFF2-40B4-BE49-F238E27FC236}">
                <a16:creationId xmlns:a16="http://schemas.microsoft.com/office/drawing/2014/main" id="{57693050-B158-8F24-76A8-CCA563FF9F7D}"/>
              </a:ext>
            </a:extLst>
          </p:cNvPr>
          <p:cNvSpPr txBox="1">
            <a:spLocks/>
          </p:cNvSpPr>
          <p:nvPr/>
        </p:nvSpPr>
        <p:spPr>
          <a:xfrm>
            <a:off x="0" y="954581"/>
            <a:ext cx="7886700" cy="884238"/>
          </a:xfrm>
        </p:spPr>
        <p:txBody>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n-US" sz="2000" dirty="0">
                <a:latin typeface="Calibri" charset="0"/>
                <a:cs typeface="+mn-cs"/>
              </a:rPr>
              <a:t>Barrier based audit</a:t>
            </a:r>
            <a:endParaRPr lang="it-IT" sz="2000" dirty="0">
              <a:latin typeface="Calibri" charset="0"/>
              <a:cs typeface="+mn-cs"/>
            </a:endParaRPr>
          </a:p>
        </p:txBody>
      </p:sp>
    </p:spTree>
    <p:extLst>
      <p:ext uri="{BB962C8B-B14F-4D97-AF65-F5344CB8AC3E}">
        <p14:creationId xmlns:p14="http://schemas.microsoft.com/office/powerpoint/2010/main" val="7047503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831174A7-A454-15B8-F7E2-7B0141CC79FA}"/>
              </a:ext>
            </a:extLst>
          </p:cNvPr>
          <p:cNvPicPr>
            <a:picLocks noChangeAspect="1"/>
          </p:cNvPicPr>
          <p:nvPr/>
        </p:nvPicPr>
        <p:blipFill>
          <a:blip r:embed="rId2"/>
          <a:stretch>
            <a:fillRect/>
          </a:stretch>
        </p:blipFill>
        <p:spPr>
          <a:xfrm>
            <a:off x="326571" y="1587424"/>
            <a:ext cx="8490857" cy="4013668"/>
          </a:xfrm>
          <a:prstGeom prst="rect">
            <a:avLst/>
          </a:prstGeom>
        </p:spPr>
      </p:pic>
      <p:sp>
        <p:nvSpPr>
          <p:cNvPr id="4" name="Titolo 2">
            <a:extLst>
              <a:ext uri="{FF2B5EF4-FFF2-40B4-BE49-F238E27FC236}">
                <a16:creationId xmlns:a16="http://schemas.microsoft.com/office/drawing/2014/main" id="{E5C297E9-E1F5-0376-439F-77B84B5BD195}"/>
              </a:ext>
            </a:extLst>
          </p:cNvPr>
          <p:cNvSpPr txBox="1">
            <a:spLocks/>
          </p:cNvSpPr>
          <p:nvPr/>
        </p:nvSpPr>
        <p:spPr>
          <a:xfrm>
            <a:off x="0" y="954581"/>
            <a:ext cx="7886700" cy="884238"/>
          </a:xfrm>
        </p:spPr>
        <p:txBody>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n-US" sz="2000" dirty="0">
                <a:latin typeface="Calibri" charset="0"/>
                <a:cs typeface="+mn-cs"/>
              </a:rPr>
              <a:t>Active-Reactive</a:t>
            </a:r>
            <a:endParaRPr lang="it-IT" sz="2000" dirty="0">
              <a:latin typeface="Calibri" charset="0"/>
              <a:cs typeface="+mn-cs"/>
            </a:endParaRPr>
          </a:p>
        </p:txBody>
      </p:sp>
    </p:spTree>
    <p:extLst>
      <p:ext uri="{BB962C8B-B14F-4D97-AF65-F5344CB8AC3E}">
        <p14:creationId xmlns:p14="http://schemas.microsoft.com/office/powerpoint/2010/main" val="32183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Conclusions</a:t>
            </a:r>
          </a:p>
        </p:txBody>
      </p:sp>
      <p:pic>
        <p:nvPicPr>
          <p:cNvPr id="3" name="Immagine 2">
            <a:extLst>
              <a:ext uri="{FF2B5EF4-FFF2-40B4-BE49-F238E27FC236}">
                <a16:creationId xmlns:a16="http://schemas.microsoft.com/office/drawing/2014/main" id="{A3196524-BE68-2429-1C0A-DDB1CFAD5AE1}"/>
              </a:ext>
            </a:extLst>
          </p:cNvPr>
          <p:cNvPicPr>
            <a:picLocks noChangeAspect="1"/>
          </p:cNvPicPr>
          <p:nvPr/>
        </p:nvPicPr>
        <p:blipFill>
          <a:blip r:embed="rId2"/>
          <a:stretch>
            <a:fillRect/>
          </a:stretch>
        </p:blipFill>
        <p:spPr>
          <a:xfrm>
            <a:off x="401922" y="1791629"/>
            <a:ext cx="8690281" cy="3598125"/>
          </a:xfrm>
          <a:prstGeom prst="rect">
            <a:avLst/>
          </a:prstGeom>
        </p:spPr>
      </p:pic>
    </p:spTree>
    <p:extLst>
      <p:ext uri="{BB962C8B-B14F-4D97-AF65-F5344CB8AC3E}">
        <p14:creationId xmlns:p14="http://schemas.microsoft.com/office/powerpoint/2010/main" val="8600446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4294967295"/>
          </p:nvPr>
        </p:nvSpPr>
        <p:spPr>
          <a:xfrm>
            <a:off x="346878" y="2308009"/>
            <a:ext cx="8054328" cy="3960000"/>
          </a:xfrm>
          <a:prstGeom prst="rect">
            <a:avLst/>
          </a:prstGeom>
        </p:spPr>
        <p:txBody>
          <a:bodyPr/>
          <a:lstStyle/>
          <a:p>
            <a:pPr>
              <a:buClr>
                <a:srgbClr val="C00000"/>
              </a:buClr>
              <a:buFont typeface="Wingdings" panose="05000000000000000000" pitchFamily="2" charset="2"/>
              <a:buChar char="§"/>
            </a:pPr>
            <a:r>
              <a:rPr lang="es-ES" dirty="0">
                <a:latin typeface="Oswald Regular" panose="02000503000000000000" pitchFamily="2" charset="0"/>
              </a:rPr>
              <a:t>(Cyber)security</a:t>
            </a:r>
          </a:p>
          <a:p>
            <a:pPr>
              <a:buClr>
                <a:srgbClr val="C00000"/>
              </a:buClr>
              <a:buFont typeface="Wingdings" panose="05000000000000000000" pitchFamily="2" charset="2"/>
              <a:buChar char="§"/>
            </a:pPr>
            <a:endParaRPr lang="es-ES" dirty="0">
              <a:latin typeface="Oswald Regular" panose="02000503000000000000" pitchFamily="2" charset="0"/>
            </a:endParaRPr>
          </a:p>
          <a:p>
            <a:pPr>
              <a:buClr>
                <a:srgbClr val="C00000"/>
              </a:buClr>
              <a:buFont typeface="Wingdings" panose="05000000000000000000" pitchFamily="2" charset="2"/>
              <a:buChar char="§"/>
            </a:pPr>
            <a:r>
              <a:rPr lang="es-ES" dirty="0">
                <a:latin typeface="Oswald Regular" panose="02000503000000000000" pitchFamily="2" charset="0"/>
              </a:rPr>
              <a:t>Energy transition</a:t>
            </a:r>
          </a:p>
          <a:p>
            <a:pPr>
              <a:buClr>
                <a:srgbClr val="C00000"/>
              </a:buClr>
              <a:buFont typeface="Wingdings" panose="05000000000000000000" pitchFamily="2" charset="2"/>
              <a:buChar char="§"/>
            </a:pPr>
            <a:endParaRPr lang="es-ES" dirty="0">
              <a:latin typeface="Oswald Regular" panose="02000503000000000000" pitchFamily="2" charset="0"/>
            </a:endParaRPr>
          </a:p>
          <a:p>
            <a:pPr>
              <a:buClr>
                <a:srgbClr val="C00000"/>
              </a:buClr>
              <a:buFont typeface="Wingdings" panose="05000000000000000000" pitchFamily="2" charset="2"/>
              <a:buChar char="§"/>
            </a:pPr>
            <a:r>
              <a:rPr lang="es-ES" dirty="0">
                <a:latin typeface="Oswald Regular" panose="02000503000000000000" pitchFamily="2" charset="0"/>
              </a:rPr>
              <a:t>Terrorist attack</a:t>
            </a:r>
          </a:p>
        </p:txBody>
      </p:sp>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Emerging threaths</a:t>
            </a:r>
          </a:p>
        </p:txBody>
      </p:sp>
      <p:pic>
        <p:nvPicPr>
          <p:cNvPr id="6" name="Immagine 5">
            <a:extLst>
              <a:ext uri="{FF2B5EF4-FFF2-40B4-BE49-F238E27FC236}">
                <a16:creationId xmlns:a16="http://schemas.microsoft.com/office/drawing/2014/main" id="{3D7D36EA-B381-4AA8-8072-17557F3FD7DA}"/>
              </a:ext>
            </a:extLst>
          </p:cNvPr>
          <p:cNvPicPr>
            <a:picLocks noChangeAspect="1"/>
          </p:cNvPicPr>
          <p:nvPr/>
        </p:nvPicPr>
        <p:blipFill>
          <a:blip r:embed="rId2"/>
          <a:stretch>
            <a:fillRect/>
          </a:stretch>
        </p:blipFill>
        <p:spPr>
          <a:xfrm>
            <a:off x="3499238" y="1749207"/>
            <a:ext cx="2145524" cy="1117604"/>
          </a:xfrm>
          <a:prstGeom prst="rect">
            <a:avLst/>
          </a:prstGeom>
        </p:spPr>
      </p:pic>
      <p:pic>
        <p:nvPicPr>
          <p:cNvPr id="7" name="Immagine 6">
            <a:extLst>
              <a:ext uri="{FF2B5EF4-FFF2-40B4-BE49-F238E27FC236}">
                <a16:creationId xmlns:a16="http://schemas.microsoft.com/office/drawing/2014/main" id="{9166E935-D295-4A8B-9A73-C4AA81805354}"/>
              </a:ext>
            </a:extLst>
          </p:cNvPr>
          <p:cNvPicPr>
            <a:picLocks noChangeAspect="1"/>
          </p:cNvPicPr>
          <p:nvPr/>
        </p:nvPicPr>
        <p:blipFill>
          <a:blip r:embed="rId3"/>
          <a:stretch>
            <a:fillRect/>
          </a:stretch>
        </p:blipFill>
        <p:spPr>
          <a:xfrm>
            <a:off x="3499238" y="4550152"/>
            <a:ext cx="2145524" cy="1203749"/>
          </a:xfrm>
          <a:prstGeom prst="rect">
            <a:avLst/>
          </a:prstGeom>
        </p:spPr>
      </p:pic>
      <p:pic>
        <p:nvPicPr>
          <p:cNvPr id="1028" name="Picture 4" descr="ISO Publishes LNG Bunkering Standard">
            <a:extLst>
              <a:ext uri="{FF2B5EF4-FFF2-40B4-BE49-F238E27FC236}">
                <a16:creationId xmlns:a16="http://schemas.microsoft.com/office/drawing/2014/main" id="{4405282D-7C8B-08A4-B63F-283B21DF84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9238" y="3116758"/>
            <a:ext cx="2145524" cy="1207230"/>
          </a:xfrm>
          <a:prstGeom prst="rect">
            <a:avLst/>
          </a:prstGeom>
          <a:noFill/>
          <a:extLst>
            <a:ext uri="{909E8E84-426E-40DD-AFC4-6F175D3DCCD1}">
              <a14:hiddenFill xmlns:a14="http://schemas.microsoft.com/office/drawing/2010/main">
                <a:solidFill>
                  <a:srgbClr val="FFFFFF"/>
                </a:solidFill>
              </a14:hiddenFill>
            </a:ext>
          </a:extLst>
        </p:spPr>
      </p:pic>
      <p:pic>
        <p:nvPicPr>
          <p:cNvPr id="4" name="Immagine 3">
            <a:extLst>
              <a:ext uri="{FF2B5EF4-FFF2-40B4-BE49-F238E27FC236}">
                <a16:creationId xmlns:a16="http://schemas.microsoft.com/office/drawing/2014/main" id="{18FC7457-79DC-46AC-2D7A-08EECB7044FE}"/>
              </a:ext>
            </a:extLst>
          </p:cNvPr>
          <p:cNvPicPr>
            <a:picLocks noChangeAspect="1"/>
          </p:cNvPicPr>
          <p:nvPr/>
        </p:nvPicPr>
        <p:blipFill>
          <a:blip r:embed="rId5"/>
          <a:stretch>
            <a:fillRect/>
          </a:stretch>
        </p:blipFill>
        <p:spPr>
          <a:xfrm>
            <a:off x="6093534" y="1732599"/>
            <a:ext cx="2307672" cy="1125831"/>
          </a:xfrm>
          <a:prstGeom prst="rect">
            <a:avLst/>
          </a:prstGeom>
        </p:spPr>
      </p:pic>
      <p:pic>
        <p:nvPicPr>
          <p:cNvPr id="8" name="Immagine 7">
            <a:extLst>
              <a:ext uri="{FF2B5EF4-FFF2-40B4-BE49-F238E27FC236}">
                <a16:creationId xmlns:a16="http://schemas.microsoft.com/office/drawing/2014/main" id="{FB3F936B-6B0F-A453-C456-1B6D74D65BDF}"/>
              </a:ext>
            </a:extLst>
          </p:cNvPr>
          <p:cNvPicPr>
            <a:picLocks noChangeAspect="1"/>
          </p:cNvPicPr>
          <p:nvPr/>
        </p:nvPicPr>
        <p:blipFill>
          <a:blip r:embed="rId6"/>
          <a:stretch>
            <a:fillRect/>
          </a:stretch>
        </p:blipFill>
        <p:spPr>
          <a:xfrm>
            <a:off x="6093535" y="4550152"/>
            <a:ext cx="2307670" cy="1203749"/>
          </a:xfrm>
          <a:prstGeom prst="rect">
            <a:avLst/>
          </a:prstGeom>
        </p:spPr>
      </p:pic>
      <p:pic>
        <p:nvPicPr>
          <p:cNvPr id="10" name="Immagine 9">
            <a:extLst>
              <a:ext uri="{FF2B5EF4-FFF2-40B4-BE49-F238E27FC236}">
                <a16:creationId xmlns:a16="http://schemas.microsoft.com/office/drawing/2014/main" id="{8FA926C4-1D1E-1CB4-B922-B96C165916EF}"/>
              </a:ext>
            </a:extLst>
          </p:cNvPr>
          <p:cNvPicPr>
            <a:picLocks noChangeAspect="1"/>
          </p:cNvPicPr>
          <p:nvPr/>
        </p:nvPicPr>
        <p:blipFill>
          <a:blip r:embed="rId7"/>
          <a:stretch>
            <a:fillRect/>
          </a:stretch>
        </p:blipFill>
        <p:spPr>
          <a:xfrm>
            <a:off x="6093535" y="3116758"/>
            <a:ext cx="2307672" cy="1219007"/>
          </a:xfrm>
          <a:prstGeom prst="rect">
            <a:avLst/>
          </a:prstGeom>
        </p:spPr>
      </p:pic>
    </p:spTree>
    <p:extLst>
      <p:ext uri="{BB962C8B-B14F-4D97-AF65-F5344CB8AC3E}">
        <p14:creationId xmlns:p14="http://schemas.microsoft.com/office/powerpoint/2010/main" val="27771947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518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4294967295"/>
          </p:nvPr>
        </p:nvSpPr>
        <p:spPr>
          <a:xfrm>
            <a:off x="376773" y="1449000"/>
            <a:ext cx="8054328" cy="3960000"/>
          </a:xfrm>
          <a:prstGeom prst="rect">
            <a:avLst/>
          </a:prstGeom>
        </p:spPr>
        <p:txBody>
          <a:bodyPr/>
          <a:lstStyle/>
          <a:p>
            <a:pPr marL="0" indent="0" algn="just">
              <a:buNone/>
            </a:pPr>
            <a:r>
              <a:rPr lang="es-ES" sz="1400" b="1" dirty="0">
                <a:latin typeface="Oswald Light" panose="02000303000000000000" pitchFamily="2" charset="0"/>
              </a:rPr>
              <a:t>A disruption of any kind in the working of a seaport system has the capability to bring about disastrous and cataclysmic consequences.</a:t>
            </a:r>
          </a:p>
          <a:p>
            <a:pPr marL="0" indent="0" algn="just">
              <a:buNone/>
            </a:pPr>
            <a:r>
              <a:rPr lang="es-ES" sz="1400" dirty="0">
                <a:latin typeface="Oswald Light" panose="02000303000000000000" pitchFamily="2" charset="0"/>
              </a:rPr>
              <a:t>The danger of calamitous accidents in a port environment is mainly associated with the presence of hazardous cargo.</a:t>
            </a:r>
          </a:p>
          <a:p>
            <a:pPr marL="0" indent="0" algn="just">
              <a:buNone/>
            </a:pPr>
            <a:r>
              <a:rPr lang="es-ES" sz="1400" dirty="0">
                <a:latin typeface="Oswald Light" panose="02000303000000000000" pitchFamily="2" charset="0"/>
              </a:rPr>
              <a:t>The hazardous cargo under specific situations and vulnerabilities and at certain magnitudes can result in leaks, fires and at certin magnitudes can reult in leaks, releases, fire and explosions.</a:t>
            </a:r>
          </a:p>
          <a:p>
            <a:pPr marL="0" indent="0" algn="just">
              <a:buNone/>
            </a:pPr>
            <a:endParaRPr lang="es-ES" sz="1400" dirty="0">
              <a:latin typeface="Oswald Light" panose="02000303000000000000" pitchFamily="2" charset="0"/>
            </a:endParaRPr>
          </a:p>
          <a:p>
            <a:pPr marL="0" indent="0" algn="just">
              <a:buNone/>
            </a:pPr>
            <a:endParaRPr lang="es-ES" sz="1400" dirty="0">
              <a:latin typeface="Oswald Light" panose="02000303000000000000" pitchFamily="2" charset="0"/>
            </a:endParaRPr>
          </a:p>
          <a:p>
            <a:pPr marL="0" indent="0" algn="just">
              <a:buNone/>
            </a:pPr>
            <a:endParaRPr lang="es-ES" sz="1400" dirty="0">
              <a:latin typeface="Oswald Light" panose="02000303000000000000" pitchFamily="2" charset="0"/>
            </a:endParaRPr>
          </a:p>
          <a:p>
            <a:pPr marL="0" indent="0" algn="just">
              <a:buNone/>
            </a:pPr>
            <a:endParaRPr lang="es-ES" sz="1400" dirty="0">
              <a:latin typeface="Oswald Light" panose="02000303000000000000" pitchFamily="2" charset="0"/>
            </a:endParaRPr>
          </a:p>
          <a:p>
            <a:pPr marL="0" indent="0" algn="just">
              <a:buNone/>
            </a:pPr>
            <a:endParaRPr lang="es-ES" sz="1400" dirty="0">
              <a:latin typeface="Oswald Light" panose="02000303000000000000" pitchFamily="2" charset="0"/>
            </a:endParaRPr>
          </a:p>
          <a:p>
            <a:pPr marL="0" indent="0" algn="just">
              <a:buNone/>
            </a:pPr>
            <a:r>
              <a:rPr lang="es-ES" sz="1400" dirty="0">
                <a:latin typeface="Oswald Light" panose="02000303000000000000" pitchFamily="2" charset="0"/>
              </a:rPr>
              <a:t>Ports must be resilient and be able to function as needed under both expected and unexpected conditions.</a:t>
            </a:r>
          </a:p>
          <a:p>
            <a:pPr marL="0" indent="0" algn="just">
              <a:buNone/>
            </a:pPr>
            <a:endParaRPr lang="es-ES" sz="1400" dirty="0">
              <a:latin typeface="Oswald Light" panose="02000303000000000000" pitchFamily="2" charset="0"/>
            </a:endParaRPr>
          </a:p>
          <a:p>
            <a:pPr marL="0" indent="0">
              <a:buNone/>
            </a:pPr>
            <a:endParaRPr lang="es-ES" sz="1400" dirty="0">
              <a:latin typeface="Oswald Regular" panose="02000503000000000000" pitchFamily="2" charset="0"/>
            </a:endParaRPr>
          </a:p>
        </p:txBody>
      </p:sp>
      <p:sp>
        <p:nvSpPr>
          <p:cNvPr id="9" name="Título 2"/>
          <p:cNvSpPr txBox="1">
            <a:spLocks/>
          </p:cNvSpPr>
          <p:nvPr/>
        </p:nvSpPr>
        <p:spPr bwMode="auto">
          <a:xfrm>
            <a:off x="120366" y="918308"/>
            <a:ext cx="8748212"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000" dirty="0">
                <a:latin typeface="Calibri" charset="0"/>
                <a:cs typeface="Calibri" charset="0"/>
              </a:rPr>
              <a:t>Disruption importance: safety/assets and business continuity (supply chain)</a:t>
            </a:r>
          </a:p>
        </p:txBody>
      </p:sp>
      <p:pic>
        <p:nvPicPr>
          <p:cNvPr id="2" name="Immagine 1">
            <a:extLst>
              <a:ext uri="{FF2B5EF4-FFF2-40B4-BE49-F238E27FC236}">
                <a16:creationId xmlns:a16="http://schemas.microsoft.com/office/drawing/2014/main" id="{8BF3835B-AC1B-43A3-AD23-9714734BC4A6}"/>
              </a:ext>
            </a:extLst>
          </p:cNvPr>
          <p:cNvPicPr>
            <a:picLocks noChangeAspect="1"/>
          </p:cNvPicPr>
          <p:nvPr/>
        </p:nvPicPr>
        <p:blipFill>
          <a:blip r:embed="rId2"/>
          <a:stretch>
            <a:fillRect/>
          </a:stretch>
        </p:blipFill>
        <p:spPr>
          <a:xfrm>
            <a:off x="2444435" y="3220809"/>
            <a:ext cx="4711857" cy="1905841"/>
          </a:xfrm>
          <a:prstGeom prst="rect">
            <a:avLst/>
          </a:prstGeom>
        </p:spPr>
      </p:pic>
    </p:spTree>
    <p:extLst>
      <p:ext uri="{BB962C8B-B14F-4D97-AF65-F5344CB8AC3E}">
        <p14:creationId xmlns:p14="http://schemas.microsoft.com/office/powerpoint/2010/main" val="24349036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Hazardous cargoes</a:t>
            </a:r>
          </a:p>
        </p:txBody>
      </p:sp>
      <p:sp>
        <p:nvSpPr>
          <p:cNvPr id="4" name="Marcador de contenido 2">
            <a:extLst>
              <a:ext uri="{FF2B5EF4-FFF2-40B4-BE49-F238E27FC236}">
                <a16:creationId xmlns:a16="http://schemas.microsoft.com/office/drawing/2014/main" id="{176D8CBB-72C6-4EB0-BA93-79B9BBCB264E}"/>
              </a:ext>
            </a:extLst>
          </p:cNvPr>
          <p:cNvSpPr txBox="1">
            <a:spLocks/>
          </p:cNvSpPr>
          <p:nvPr/>
        </p:nvSpPr>
        <p:spPr>
          <a:xfrm>
            <a:off x="346877" y="1628376"/>
            <a:ext cx="8371609" cy="3960000"/>
          </a:xfrm>
          <a:prstGeom prst="rect">
            <a:avLst/>
          </a:prstGeom>
        </p:spPr>
        <p:txBody>
          <a:bodyPr/>
          <a:lstStyle>
            <a:lvl1pPr marL="454025" indent="-454025" algn="l" defTabSz="914400" rtl="0" eaLnBrk="1" latinLnBrk="0" hangingPunct="1">
              <a:spcBef>
                <a:spcPts val="2000"/>
              </a:spcBef>
              <a:buClr>
                <a:schemeClr val="bg1">
                  <a:lumMod val="65000"/>
                </a:schemeClr>
              </a:buClr>
              <a:buSzPct val="90000"/>
              <a:buFont typeface="Wingdings" pitchFamily="2" charset="2"/>
              <a:buChar char=""/>
              <a:defRPr sz="2400" kern="1200">
                <a:solidFill>
                  <a:schemeClr val="tx1">
                    <a:lumMod val="85000"/>
                    <a:lumOff val="15000"/>
                  </a:schemeClr>
                </a:solidFill>
                <a:latin typeface="+mn-lt"/>
                <a:ea typeface="+mn-ea"/>
                <a:cs typeface="+mn-cs"/>
              </a:defRPr>
            </a:lvl1pPr>
            <a:lvl2pPr marL="914400" indent="-457200" algn="l" defTabSz="914400" rtl="0" eaLnBrk="1" latinLnBrk="0" hangingPunct="1">
              <a:spcBef>
                <a:spcPts val="600"/>
              </a:spcBef>
              <a:buClr>
                <a:schemeClr val="tx1">
                  <a:lumMod val="75000"/>
                  <a:lumOff val="25000"/>
                </a:schemeClr>
              </a:buClr>
              <a:buSzPct val="90000"/>
              <a:buFont typeface="Wingdings" pitchFamily="2" charset="2"/>
              <a:buChar char=""/>
              <a:defRPr sz="2200" kern="1200">
                <a:solidFill>
                  <a:schemeClr val="tx1">
                    <a:lumMod val="85000"/>
                    <a:lumOff val="15000"/>
                  </a:schemeClr>
                </a:solidFill>
                <a:latin typeface="+mn-lt"/>
                <a:ea typeface="+mn-ea"/>
                <a:cs typeface="+mn-cs"/>
              </a:defRPr>
            </a:lvl2pPr>
            <a:lvl3pPr marL="1260475" indent="-346075" algn="l" defTabSz="914400" rtl="0" eaLnBrk="1" latinLnBrk="0" hangingPunct="1">
              <a:spcBef>
                <a:spcPts val="600"/>
              </a:spcBef>
              <a:buClr>
                <a:schemeClr val="bg1">
                  <a:lumMod val="65000"/>
                </a:schemeClr>
              </a:buClr>
              <a:buSzPct val="90000"/>
              <a:buFont typeface="Wingdings" pitchFamily="2" charset="2"/>
              <a:buChar char=""/>
              <a:defRPr sz="2000" kern="1200">
                <a:solidFill>
                  <a:schemeClr val="tx1">
                    <a:lumMod val="85000"/>
                    <a:lumOff val="15000"/>
                  </a:schemeClr>
                </a:solidFill>
                <a:latin typeface="+mn-lt"/>
                <a:ea typeface="+mn-ea"/>
                <a:cs typeface="+mn-cs"/>
              </a:defRPr>
            </a:lvl3pPr>
            <a:lvl4pPr marL="1600200" indent="-339725" algn="l" defTabSz="914400" rtl="0" eaLnBrk="1" latinLnBrk="0" hangingPunct="1">
              <a:spcBef>
                <a:spcPts val="600"/>
              </a:spcBef>
              <a:buClr>
                <a:schemeClr val="tx1">
                  <a:lumMod val="75000"/>
                  <a:lumOff val="25000"/>
                </a:schemeClr>
              </a:buClr>
              <a:buSzPct val="90000"/>
              <a:buFont typeface="Wingdings" pitchFamily="2" charset="2"/>
              <a:buChar char=""/>
              <a:defRPr sz="1800" kern="1200">
                <a:solidFill>
                  <a:schemeClr val="tx1">
                    <a:lumMod val="85000"/>
                    <a:lumOff val="15000"/>
                  </a:schemeClr>
                </a:solidFill>
                <a:latin typeface="+mn-lt"/>
                <a:ea typeface="+mn-ea"/>
                <a:cs typeface="+mn-cs"/>
              </a:defRPr>
            </a:lvl4pPr>
            <a:lvl5pPr marL="1939925" indent="-331788" algn="l" defTabSz="914400" rtl="0" eaLnBrk="1" latinLnBrk="0" hangingPunct="1">
              <a:spcBef>
                <a:spcPts val="600"/>
              </a:spcBef>
              <a:buClr>
                <a:schemeClr val="bg1">
                  <a:lumMod val="65000"/>
                </a:schemeClr>
              </a:buClr>
              <a:buSzPct val="90000"/>
              <a:buFont typeface="Wingdings" pitchFamily="2" charset="2"/>
              <a:buChar char=""/>
              <a:defRPr sz="1800" kern="1200">
                <a:solidFill>
                  <a:schemeClr val="tx1">
                    <a:lumMod val="85000"/>
                    <a:lumOff val="15000"/>
                  </a:schemeClr>
                </a:solidFill>
                <a:latin typeface="+mn-lt"/>
                <a:ea typeface="+mn-ea"/>
                <a:cs typeface="+mn-cs"/>
              </a:defRPr>
            </a:lvl5pPr>
            <a:lvl6pPr marL="2290763" indent="-344488" algn="l" defTabSz="914400" rtl="0" eaLnBrk="1" latinLnBrk="0" hangingPunct="1">
              <a:spcBef>
                <a:spcPts val="600"/>
              </a:spcBef>
              <a:buClr>
                <a:schemeClr val="tx1">
                  <a:lumMod val="75000"/>
                  <a:lumOff val="2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6pPr>
            <a:lvl7pPr marL="2625725" indent="-344488" algn="l" defTabSz="914400" rtl="0" eaLnBrk="1" latinLnBrk="0" hangingPunct="1">
              <a:spcBef>
                <a:spcPts val="600"/>
              </a:spcBef>
              <a:buClr>
                <a:schemeClr val="bg1">
                  <a:lumMod val="6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7pPr>
            <a:lvl8pPr marL="2970213" indent="-344488" algn="l" defTabSz="914400" rtl="0" eaLnBrk="1" latinLnBrk="0" hangingPunct="1">
              <a:spcBef>
                <a:spcPts val="600"/>
              </a:spcBef>
              <a:buClr>
                <a:schemeClr val="tx1">
                  <a:lumMod val="75000"/>
                  <a:lumOff val="2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8pPr>
            <a:lvl9pPr marL="3313113" indent="-344488" algn="l" defTabSz="914400" rtl="0" eaLnBrk="1" latinLnBrk="0" hangingPunct="1">
              <a:spcBef>
                <a:spcPts val="600"/>
              </a:spcBef>
              <a:buClr>
                <a:schemeClr val="bg1">
                  <a:lumMod val="65000"/>
                </a:schemeClr>
              </a:buClr>
              <a:buSzPct val="90000"/>
              <a:buFont typeface="Wingdings" pitchFamily="2" charset="2"/>
              <a:buChar char=""/>
              <a:defRPr lang="en-US" sz="1800" kern="1200" dirty="0">
                <a:solidFill>
                  <a:schemeClr val="tx1">
                    <a:lumMod val="85000"/>
                    <a:lumOff val="15000"/>
                  </a:schemeClr>
                </a:solidFill>
                <a:latin typeface="+mn-lt"/>
                <a:ea typeface="+mn-ea"/>
                <a:cs typeface="+mn-cs"/>
              </a:defRPr>
            </a:lvl9pPr>
          </a:lstStyle>
          <a:p>
            <a:pPr marL="0" indent="0" algn="just">
              <a:buFont typeface="Wingdings" pitchFamily="2" charset="2"/>
              <a:buNone/>
            </a:pPr>
            <a:r>
              <a:rPr lang="en-US" sz="1600">
                <a:latin typeface="Oswald Regular" panose="02000503000000000000" pitchFamily="2" charset="0"/>
              </a:rPr>
              <a:t>In the shipping globalization context, the port construction of all countries in the world is in a period of rapid development. </a:t>
            </a:r>
          </a:p>
          <a:p>
            <a:pPr marL="0" indent="0" algn="just">
              <a:buFont typeface="Wingdings" pitchFamily="2" charset="2"/>
              <a:buNone/>
            </a:pPr>
            <a:r>
              <a:rPr lang="en-US" sz="1600">
                <a:latin typeface="Oswald Regular" panose="02000503000000000000" pitchFamily="2" charset="0"/>
              </a:rPr>
              <a:t>As the global demand for petrochemical products soars, </a:t>
            </a:r>
            <a:r>
              <a:rPr lang="en-US" sz="1600" b="1">
                <a:solidFill>
                  <a:srgbClr val="C00000"/>
                </a:solidFill>
                <a:latin typeface="Oswald Regular" panose="02000503000000000000" pitchFamily="2" charset="0"/>
              </a:rPr>
              <a:t>the hazardous cargo throughputs of global ports are also growing rapidly</a:t>
            </a:r>
            <a:r>
              <a:rPr lang="en-US" sz="1600">
                <a:latin typeface="Oswald Regular" panose="02000503000000000000" pitchFamily="2" charset="0"/>
              </a:rPr>
              <a:t>. </a:t>
            </a:r>
          </a:p>
          <a:p>
            <a:pPr marL="0" indent="0" algn="just">
              <a:buFont typeface="Wingdings" pitchFamily="2" charset="2"/>
              <a:buNone/>
            </a:pPr>
            <a:r>
              <a:rPr lang="en-US" sz="1600">
                <a:effectLst>
                  <a:outerShdw blurRad="38100" dist="38100" dir="2700000" algn="tl">
                    <a:srgbClr val="000000">
                      <a:alpha val="43137"/>
                    </a:srgbClr>
                  </a:outerShdw>
                </a:effectLst>
                <a:latin typeface="Oswald Regular" panose="02000503000000000000" pitchFamily="2" charset="0"/>
              </a:rPr>
              <a:t>The varieties and quantities of flammable, explosive, corrosive, and toxic chemicals stored at ports are increasing day by day</a:t>
            </a:r>
            <a:r>
              <a:rPr lang="en-US" sz="1600">
                <a:latin typeface="Oswald Regular" panose="02000503000000000000" pitchFamily="2" charset="0"/>
              </a:rPr>
              <a:t>, and the hazardous cargo terminals and storage facilities are characterized by a large quantity, a wide distribution and an high risks. </a:t>
            </a:r>
          </a:p>
          <a:p>
            <a:pPr marL="0" indent="0" algn="just">
              <a:buFont typeface="Wingdings" pitchFamily="2" charset="2"/>
              <a:buNone/>
            </a:pPr>
            <a:r>
              <a:rPr lang="en-US" sz="1600">
                <a:latin typeface="Oswald Regular" panose="02000503000000000000" pitchFamily="2" charset="0"/>
              </a:rPr>
              <a:t>These factors have led to increasing safety risks of port operations, and further led to frequent safety management accidents. </a:t>
            </a:r>
          </a:p>
          <a:p>
            <a:pPr marL="0" indent="0" algn="just">
              <a:buFont typeface="Wingdings" pitchFamily="2" charset="2"/>
              <a:buNone/>
            </a:pPr>
            <a:r>
              <a:rPr lang="en-US" sz="1600">
                <a:latin typeface="Oswald Regular" panose="02000503000000000000" pitchFamily="2" charset="0"/>
              </a:rPr>
              <a:t>Therefore, it is </a:t>
            </a:r>
            <a:r>
              <a:rPr lang="en-US" sz="1600" b="1">
                <a:solidFill>
                  <a:srgbClr val="C00000"/>
                </a:solidFill>
                <a:latin typeface="Oswald Regular" panose="02000503000000000000" pitchFamily="2" charset="0"/>
              </a:rPr>
              <a:t>imperative to control the hazardous cargo accidents at ports</a:t>
            </a:r>
            <a:r>
              <a:rPr lang="en-US" sz="1600">
                <a:latin typeface="Oswald Regular" panose="02000503000000000000" pitchFamily="2" charset="0"/>
              </a:rPr>
              <a:t>.</a:t>
            </a:r>
          </a:p>
          <a:p>
            <a:pPr marL="0" indent="0" algn="just">
              <a:buFont typeface="Wingdings" pitchFamily="2" charset="2"/>
              <a:buNone/>
            </a:pPr>
            <a:endParaRPr lang="es-ES" sz="1600" dirty="0">
              <a:latin typeface="Oswald Regular" panose="02000503000000000000" pitchFamily="2" charset="0"/>
            </a:endParaRPr>
          </a:p>
        </p:txBody>
      </p:sp>
    </p:spTree>
    <p:extLst>
      <p:ext uri="{BB962C8B-B14F-4D97-AF65-F5344CB8AC3E}">
        <p14:creationId xmlns:p14="http://schemas.microsoft.com/office/powerpoint/2010/main" val="6129924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Tianjin Port </a:t>
            </a:r>
            <a:r>
              <a:rPr lang="es-ES" sz="2400" dirty="0" err="1">
                <a:latin typeface="Calibri" charset="0"/>
                <a:cs typeface="Calibri" charset="0"/>
              </a:rPr>
              <a:t>Accident</a:t>
            </a:r>
            <a:r>
              <a:rPr lang="es-ES" sz="2400" dirty="0">
                <a:latin typeface="Calibri" charset="0"/>
                <a:cs typeface="Calibri" charset="0"/>
              </a:rPr>
              <a:t> (2015)</a:t>
            </a:r>
          </a:p>
        </p:txBody>
      </p:sp>
      <p:sp>
        <p:nvSpPr>
          <p:cNvPr id="4" name="Marcador de contenido 2">
            <a:extLst>
              <a:ext uri="{FF2B5EF4-FFF2-40B4-BE49-F238E27FC236}">
                <a16:creationId xmlns:a16="http://schemas.microsoft.com/office/drawing/2014/main" id="{66CD31C6-D46C-4EB0-9CD5-A292A7E904DE}"/>
              </a:ext>
            </a:extLst>
          </p:cNvPr>
          <p:cNvSpPr txBox="1">
            <a:spLocks/>
          </p:cNvSpPr>
          <p:nvPr/>
        </p:nvSpPr>
        <p:spPr>
          <a:xfrm>
            <a:off x="285618" y="1459147"/>
            <a:ext cx="8613937" cy="3960000"/>
          </a:xfrm>
          <a:prstGeom prst="rect">
            <a:avLst/>
          </a:prstGeom>
        </p:spPr>
        <p:txBody>
          <a:bodyPr/>
          <a:lstStyle>
            <a:lvl1pPr marL="454025" indent="-454025" algn="l" defTabSz="914400" rtl="0" eaLnBrk="1" latinLnBrk="0" hangingPunct="1">
              <a:spcBef>
                <a:spcPts val="2000"/>
              </a:spcBef>
              <a:buClr>
                <a:schemeClr val="bg1">
                  <a:lumMod val="65000"/>
                </a:schemeClr>
              </a:buClr>
              <a:buSzPct val="90000"/>
              <a:buFont typeface="Wingdings" pitchFamily="2" charset="2"/>
              <a:buChar char=""/>
              <a:defRPr sz="2400" kern="1200">
                <a:solidFill>
                  <a:schemeClr val="tx1">
                    <a:lumMod val="85000"/>
                    <a:lumOff val="15000"/>
                  </a:schemeClr>
                </a:solidFill>
                <a:latin typeface="+mn-lt"/>
                <a:ea typeface="+mn-ea"/>
                <a:cs typeface="+mn-cs"/>
              </a:defRPr>
            </a:lvl1pPr>
            <a:lvl2pPr marL="914400" indent="-457200" algn="l" defTabSz="914400" rtl="0" eaLnBrk="1" latinLnBrk="0" hangingPunct="1">
              <a:spcBef>
                <a:spcPts val="600"/>
              </a:spcBef>
              <a:buClr>
                <a:schemeClr val="tx1">
                  <a:lumMod val="75000"/>
                  <a:lumOff val="25000"/>
                </a:schemeClr>
              </a:buClr>
              <a:buSzPct val="90000"/>
              <a:buFont typeface="Wingdings" pitchFamily="2" charset="2"/>
              <a:buChar char=""/>
              <a:defRPr sz="2200" kern="1200">
                <a:solidFill>
                  <a:schemeClr val="tx1">
                    <a:lumMod val="85000"/>
                    <a:lumOff val="15000"/>
                  </a:schemeClr>
                </a:solidFill>
                <a:latin typeface="+mn-lt"/>
                <a:ea typeface="+mn-ea"/>
                <a:cs typeface="+mn-cs"/>
              </a:defRPr>
            </a:lvl2pPr>
            <a:lvl3pPr marL="1260475" indent="-346075" algn="l" defTabSz="914400" rtl="0" eaLnBrk="1" latinLnBrk="0" hangingPunct="1">
              <a:spcBef>
                <a:spcPts val="600"/>
              </a:spcBef>
              <a:buClr>
                <a:schemeClr val="bg1">
                  <a:lumMod val="65000"/>
                </a:schemeClr>
              </a:buClr>
              <a:buSzPct val="90000"/>
              <a:buFont typeface="Wingdings" pitchFamily="2" charset="2"/>
              <a:buChar char=""/>
              <a:defRPr sz="2000" kern="1200">
                <a:solidFill>
                  <a:schemeClr val="tx1">
                    <a:lumMod val="85000"/>
                    <a:lumOff val="15000"/>
                  </a:schemeClr>
                </a:solidFill>
                <a:latin typeface="+mn-lt"/>
                <a:ea typeface="+mn-ea"/>
                <a:cs typeface="+mn-cs"/>
              </a:defRPr>
            </a:lvl3pPr>
            <a:lvl4pPr marL="1600200" indent="-339725" algn="l" defTabSz="914400" rtl="0" eaLnBrk="1" latinLnBrk="0" hangingPunct="1">
              <a:spcBef>
                <a:spcPts val="600"/>
              </a:spcBef>
              <a:buClr>
                <a:schemeClr val="tx1">
                  <a:lumMod val="75000"/>
                  <a:lumOff val="25000"/>
                </a:schemeClr>
              </a:buClr>
              <a:buSzPct val="90000"/>
              <a:buFont typeface="Wingdings" pitchFamily="2" charset="2"/>
              <a:buChar char=""/>
              <a:defRPr sz="1800" kern="1200">
                <a:solidFill>
                  <a:schemeClr val="tx1">
                    <a:lumMod val="85000"/>
                    <a:lumOff val="15000"/>
                  </a:schemeClr>
                </a:solidFill>
                <a:latin typeface="+mn-lt"/>
                <a:ea typeface="+mn-ea"/>
                <a:cs typeface="+mn-cs"/>
              </a:defRPr>
            </a:lvl4pPr>
            <a:lvl5pPr marL="1939925" indent="-331788" algn="l" defTabSz="914400" rtl="0" eaLnBrk="1" latinLnBrk="0" hangingPunct="1">
              <a:spcBef>
                <a:spcPts val="600"/>
              </a:spcBef>
              <a:buClr>
                <a:schemeClr val="bg1">
                  <a:lumMod val="65000"/>
                </a:schemeClr>
              </a:buClr>
              <a:buSzPct val="90000"/>
              <a:buFont typeface="Wingdings" pitchFamily="2" charset="2"/>
              <a:buChar char=""/>
              <a:defRPr sz="1800" kern="1200">
                <a:solidFill>
                  <a:schemeClr val="tx1">
                    <a:lumMod val="85000"/>
                    <a:lumOff val="15000"/>
                  </a:schemeClr>
                </a:solidFill>
                <a:latin typeface="+mn-lt"/>
                <a:ea typeface="+mn-ea"/>
                <a:cs typeface="+mn-cs"/>
              </a:defRPr>
            </a:lvl5pPr>
            <a:lvl6pPr marL="2290763" indent="-344488" algn="l" defTabSz="914400" rtl="0" eaLnBrk="1" latinLnBrk="0" hangingPunct="1">
              <a:spcBef>
                <a:spcPts val="600"/>
              </a:spcBef>
              <a:buClr>
                <a:schemeClr val="tx1">
                  <a:lumMod val="75000"/>
                  <a:lumOff val="2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6pPr>
            <a:lvl7pPr marL="2625725" indent="-344488" algn="l" defTabSz="914400" rtl="0" eaLnBrk="1" latinLnBrk="0" hangingPunct="1">
              <a:spcBef>
                <a:spcPts val="600"/>
              </a:spcBef>
              <a:buClr>
                <a:schemeClr val="bg1">
                  <a:lumMod val="6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7pPr>
            <a:lvl8pPr marL="2970213" indent="-344488" algn="l" defTabSz="914400" rtl="0" eaLnBrk="1" latinLnBrk="0" hangingPunct="1">
              <a:spcBef>
                <a:spcPts val="600"/>
              </a:spcBef>
              <a:buClr>
                <a:schemeClr val="tx1">
                  <a:lumMod val="75000"/>
                  <a:lumOff val="2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8pPr>
            <a:lvl9pPr marL="3313113" indent="-344488" algn="l" defTabSz="914400" rtl="0" eaLnBrk="1" latinLnBrk="0" hangingPunct="1">
              <a:spcBef>
                <a:spcPts val="600"/>
              </a:spcBef>
              <a:buClr>
                <a:schemeClr val="bg1">
                  <a:lumMod val="65000"/>
                </a:schemeClr>
              </a:buClr>
              <a:buSzPct val="90000"/>
              <a:buFont typeface="Wingdings" pitchFamily="2" charset="2"/>
              <a:buChar char=""/>
              <a:defRPr lang="en-US" sz="1800" kern="1200" dirty="0">
                <a:solidFill>
                  <a:schemeClr val="tx1">
                    <a:lumMod val="85000"/>
                    <a:lumOff val="15000"/>
                  </a:schemeClr>
                </a:solidFill>
                <a:latin typeface="+mn-lt"/>
                <a:ea typeface="+mn-ea"/>
                <a:cs typeface="+mn-cs"/>
              </a:defRPr>
            </a:lvl9pPr>
          </a:lstStyle>
          <a:p>
            <a:pPr marL="0" indent="0" algn="just">
              <a:buFont typeface="Wingdings" pitchFamily="2" charset="2"/>
              <a:buNone/>
            </a:pPr>
            <a:r>
              <a:rPr lang="en-US" sz="1600" dirty="0">
                <a:latin typeface="Oswald Regular" panose="02000503000000000000" pitchFamily="2" charset="0"/>
              </a:rPr>
              <a:t>Tianjin Port caused serious casualties, property losses, environmental pollution and other negative impacts. </a:t>
            </a:r>
          </a:p>
          <a:p>
            <a:pPr marL="0" indent="0" algn="just">
              <a:buFont typeface="Wingdings" pitchFamily="2" charset="2"/>
              <a:buNone/>
            </a:pPr>
            <a:r>
              <a:rPr lang="en-US" sz="1600" dirty="0">
                <a:latin typeface="Oswald Regular" panose="02000503000000000000" pitchFamily="2" charset="0"/>
              </a:rPr>
              <a:t>In terms of casualties and property losses, the accident caused 165 deaths, 8 missing and 798 injured and hospitalized, as well as damage to 304 buildings, 12,428 commercial automobiles and 7533 containers.</a:t>
            </a:r>
          </a:p>
          <a:p>
            <a:pPr marL="0" indent="0" algn="just">
              <a:buFont typeface="Wingdings" pitchFamily="2" charset="2"/>
              <a:buNone/>
            </a:pPr>
            <a:r>
              <a:rPr lang="en-US" sz="1600" dirty="0">
                <a:latin typeface="Oswald Regular" panose="02000503000000000000" pitchFamily="2" charset="0"/>
              </a:rPr>
              <a:t>The accident caused the explosion, combustion, leakage and diffusion of at least 129 varieties of chemical substances. The explosion also ignited surrounding buildings and large quantities of ordinary goods such as cars and coke. </a:t>
            </a:r>
            <a:endParaRPr lang="es-ES" sz="1600" dirty="0">
              <a:latin typeface="Oswald Regular" panose="02000503000000000000" pitchFamily="2" charset="0"/>
            </a:endParaRPr>
          </a:p>
        </p:txBody>
      </p:sp>
      <p:pic>
        <p:nvPicPr>
          <p:cNvPr id="2" name="Immagine 1">
            <a:extLst>
              <a:ext uri="{FF2B5EF4-FFF2-40B4-BE49-F238E27FC236}">
                <a16:creationId xmlns:a16="http://schemas.microsoft.com/office/drawing/2014/main" id="{8A77E401-5926-400F-B21C-56D8E87881BD}"/>
              </a:ext>
            </a:extLst>
          </p:cNvPr>
          <p:cNvPicPr>
            <a:picLocks noChangeAspect="1"/>
          </p:cNvPicPr>
          <p:nvPr/>
        </p:nvPicPr>
        <p:blipFill>
          <a:blip r:embed="rId2"/>
          <a:stretch>
            <a:fillRect/>
          </a:stretch>
        </p:blipFill>
        <p:spPr>
          <a:xfrm>
            <a:off x="6237834" y="3658214"/>
            <a:ext cx="2572172" cy="2072306"/>
          </a:xfrm>
          <a:prstGeom prst="rect">
            <a:avLst/>
          </a:prstGeom>
        </p:spPr>
      </p:pic>
      <p:pic>
        <p:nvPicPr>
          <p:cNvPr id="5" name="Immagine 4">
            <a:extLst>
              <a:ext uri="{FF2B5EF4-FFF2-40B4-BE49-F238E27FC236}">
                <a16:creationId xmlns:a16="http://schemas.microsoft.com/office/drawing/2014/main" id="{4E9B9D2D-9D8D-40F5-8B89-EE22227FD77B}"/>
              </a:ext>
            </a:extLst>
          </p:cNvPr>
          <p:cNvPicPr>
            <a:picLocks noChangeAspect="1"/>
          </p:cNvPicPr>
          <p:nvPr/>
        </p:nvPicPr>
        <p:blipFill>
          <a:blip r:embed="rId3"/>
          <a:stretch>
            <a:fillRect/>
          </a:stretch>
        </p:blipFill>
        <p:spPr>
          <a:xfrm>
            <a:off x="3349778" y="3684761"/>
            <a:ext cx="2734145" cy="2050609"/>
          </a:xfrm>
          <a:prstGeom prst="rect">
            <a:avLst/>
          </a:prstGeom>
        </p:spPr>
      </p:pic>
      <p:pic>
        <p:nvPicPr>
          <p:cNvPr id="6" name="Immagine 5">
            <a:extLst>
              <a:ext uri="{FF2B5EF4-FFF2-40B4-BE49-F238E27FC236}">
                <a16:creationId xmlns:a16="http://schemas.microsoft.com/office/drawing/2014/main" id="{4CE6260F-D81B-41D9-AB83-74AF9B924089}"/>
              </a:ext>
            </a:extLst>
          </p:cNvPr>
          <p:cNvPicPr>
            <a:picLocks noChangeAspect="1"/>
          </p:cNvPicPr>
          <p:nvPr/>
        </p:nvPicPr>
        <p:blipFill>
          <a:blip r:embed="rId4"/>
          <a:stretch>
            <a:fillRect/>
          </a:stretch>
        </p:blipFill>
        <p:spPr>
          <a:xfrm>
            <a:off x="121639" y="3689611"/>
            <a:ext cx="3074228" cy="2045759"/>
          </a:xfrm>
          <a:prstGeom prst="rect">
            <a:avLst/>
          </a:prstGeom>
        </p:spPr>
      </p:pic>
    </p:spTree>
    <p:extLst>
      <p:ext uri="{BB962C8B-B14F-4D97-AF65-F5344CB8AC3E}">
        <p14:creationId xmlns:p14="http://schemas.microsoft.com/office/powerpoint/2010/main" val="33353170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4294967295"/>
          </p:nvPr>
        </p:nvSpPr>
        <p:spPr>
          <a:xfrm>
            <a:off x="285619" y="1755749"/>
            <a:ext cx="8054328" cy="3960000"/>
          </a:xfrm>
          <a:prstGeom prst="rect">
            <a:avLst/>
          </a:prstGeom>
        </p:spPr>
        <p:txBody>
          <a:bodyPr/>
          <a:lstStyle/>
          <a:p>
            <a:pPr marL="0" indent="0" algn="just">
              <a:buNone/>
            </a:pPr>
            <a:r>
              <a:rPr lang="en-US" sz="1600" dirty="0">
                <a:latin typeface="Oswald Light" panose="02000303000000000000" pitchFamily="2" charset="0"/>
              </a:rPr>
              <a:t>According to the investigation report of the hazardous cargo explosion accident at Tianjin Port the causation factors of the explosion are primarily divided into four categories, namely, </a:t>
            </a:r>
          </a:p>
          <a:p>
            <a:pPr marL="0" indent="0" algn="just">
              <a:buNone/>
            </a:pPr>
            <a:r>
              <a:rPr lang="en-US" b="1" dirty="0">
                <a:latin typeface="Oswald Light" panose="02000303000000000000" pitchFamily="2" charset="0"/>
              </a:rPr>
              <a:t>environmental factors;</a:t>
            </a:r>
          </a:p>
          <a:p>
            <a:pPr marL="0" indent="0" algn="just">
              <a:buNone/>
            </a:pPr>
            <a:r>
              <a:rPr lang="en-US" b="1" dirty="0">
                <a:latin typeface="Oswald Light" panose="02000303000000000000" pitchFamily="2" charset="0"/>
              </a:rPr>
              <a:t>human factors;</a:t>
            </a:r>
          </a:p>
          <a:p>
            <a:pPr marL="0" indent="0" algn="just">
              <a:buNone/>
            </a:pPr>
            <a:r>
              <a:rPr lang="en-US" b="1" dirty="0">
                <a:latin typeface="Oswald Light" panose="02000303000000000000" pitchFamily="2" charset="0"/>
              </a:rPr>
              <a:t>management factors;</a:t>
            </a:r>
          </a:p>
          <a:p>
            <a:pPr marL="0" indent="0" algn="just">
              <a:buNone/>
            </a:pPr>
            <a:r>
              <a:rPr lang="en-US" b="1" dirty="0">
                <a:latin typeface="Oswald Light" panose="02000303000000000000" pitchFamily="2" charset="0"/>
              </a:rPr>
              <a:t>facility factors;</a:t>
            </a:r>
          </a:p>
          <a:p>
            <a:pPr marL="0" indent="0" algn="just">
              <a:buNone/>
            </a:pPr>
            <a:r>
              <a:rPr lang="en-US" b="1" dirty="0">
                <a:latin typeface="Oswald Light" panose="02000303000000000000" pitchFamily="2" charset="0"/>
              </a:rPr>
              <a:t>cargo factors. </a:t>
            </a:r>
            <a:endParaRPr lang="es-ES" b="1" dirty="0">
              <a:latin typeface="Oswald Regular" panose="02000503000000000000" pitchFamily="2" charset="0"/>
            </a:endParaRPr>
          </a:p>
        </p:txBody>
      </p:sp>
      <p:sp>
        <p:nvSpPr>
          <p:cNvPr id="9" name="Título 2"/>
          <p:cNvSpPr txBox="1">
            <a:spLocks/>
          </p:cNvSpPr>
          <p:nvPr/>
        </p:nvSpPr>
        <p:spPr bwMode="auto">
          <a:xfrm>
            <a:off x="285619" y="918308"/>
            <a:ext cx="8176846" cy="4005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compatLnSpc="1">
            <a:prstTxWarp prst="textNoShape">
              <a:avLst/>
            </a:prstTxWarp>
          </a:bodyPr>
          <a:lstStyle>
            <a:lvl1pPr algn="r" defTabSz="914400" rtl="0" eaLnBrk="1" latinLnBrk="0" hangingPunct="1">
              <a:spcBef>
                <a:spcPct val="0"/>
              </a:spcBef>
              <a:buNone/>
              <a:defRPr sz="4200" kern="1200">
                <a:solidFill>
                  <a:schemeClr val="bg1"/>
                </a:solidFill>
                <a:latin typeface="+mj-lt"/>
                <a:ea typeface="+mj-ea"/>
                <a:cs typeface="+mj-cs"/>
              </a:defRPr>
            </a:lvl1pPr>
          </a:lstStyle>
          <a:p>
            <a:pPr algn="l"/>
            <a:r>
              <a:rPr lang="es-ES" sz="2400" dirty="0">
                <a:latin typeface="Calibri" charset="0"/>
                <a:cs typeface="Calibri" charset="0"/>
              </a:rPr>
              <a:t>Investigation</a:t>
            </a:r>
          </a:p>
        </p:txBody>
      </p:sp>
    </p:spTree>
    <p:extLst>
      <p:ext uri="{BB962C8B-B14F-4D97-AF65-F5344CB8AC3E}">
        <p14:creationId xmlns:p14="http://schemas.microsoft.com/office/powerpoint/2010/main" val="4116455937"/>
      </p:ext>
    </p:extLst>
  </p:cSld>
  <p:clrMapOvr>
    <a:masterClrMapping/>
  </p:clrMapOvr>
</p:sld>
</file>

<file path=ppt/theme/theme1.xml><?xml version="1.0" encoding="utf-8"?>
<a:theme xmlns:a="http://schemas.openxmlformats.org/drawingml/2006/main" name="Espectro">
  <a:themeElements>
    <a:clrScheme name="Espectro">
      <a:dk1>
        <a:sysClr val="windowText" lastClr="000000"/>
      </a:dk1>
      <a:lt1>
        <a:sysClr val="window" lastClr="FFFFFF"/>
      </a:lt1>
      <a:dk2>
        <a:srgbClr val="252731"/>
      </a:dk2>
      <a:lt2>
        <a:srgbClr val="EAE7E4"/>
      </a:lt2>
      <a:accent1>
        <a:srgbClr val="990000"/>
      </a:accent1>
      <a:accent2>
        <a:srgbClr val="FF6600"/>
      </a:accent2>
      <a:accent3>
        <a:srgbClr val="FFBA00"/>
      </a:accent3>
      <a:accent4>
        <a:srgbClr val="99CC00"/>
      </a:accent4>
      <a:accent5>
        <a:srgbClr val="528A02"/>
      </a:accent5>
      <a:accent6>
        <a:srgbClr val="333333"/>
      </a:accent6>
      <a:hlink>
        <a:srgbClr val="660000"/>
      </a:hlink>
      <a:folHlink>
        <a:srgbClr val="CC3300"/>
      </a:folHlink>
    </a:clrScheme>
    <a:fontScheme name="Espectro">
      <a:majorFont>
        <a:latin typeface="Corbel"/>
        <a:ea typeface=""/>
        <a:cs typeface=""/>
        <a:font script="Jpan" typeface="ＭＳ ゴシック"/>
        <a:font script="Hans" typeface="宋体"/>
        <a:font script="Hant" typeface="新細明體"/>
      </a:majorFont>
      <a:minorFont>
        <a:latin typeface="Calibri"/>
        <a:ea typeface=""/>
        <a:cs typeface=""/>
        <a:font script="Jpan" typeface="ＭＳ ゴシック"/>
        <a:font script="Hans" typeface="宋体"/>
        <a:font script="Hant" typeface="新細明體"/>
      </a:minorFont>
    </a:fontScheme>
    <a:fmtScheme name="Espectro">
      <a:fillStyleLst>
        <a:solidFill>
          <a:schemeClr val="phClr"/>
        </a:solidFill>
        <a:gradFill rotWithShape="1">
          <a:gsLst>
            <a:gs pos="0">
              <a:schemeClr val="phClr">
                <a:tint val="100000"/>
                <a:shade val="70000"/>
                <a:satMod val="150000"/>
              </a:schemeClr>
            </a:gs>
            <a:gs pos="100000">
              <a:schemeClr val="phClr">
                <a:tint val="95000"/>
                <a:satMod val="150000"/>
              </a:schemeClr>
            </a:gs>
          </a:gsLst>
          <a:lin ang="16200000" scaled="1"/>
        </a:gradFill>
        <a:gradFill rotWithShape="1">
          <a:gsLst>
            <a:gs pos="0">
              <a:schemeClr val="phClr">
                <a:tint val="95000"/>
                <a:shade val="70000"/>
                <a:satMod val="150000"/>
              </a:schemeClr>
            </a:gs>
            <a:gs pos="100000">
              <a:schemeClr val="phClr">
                <a:tint val="100000"/>
                <a:shade val="100000"/>
                <a:satMod val="150000"/>
              </a:schemeClr>
            </a:gs>
          </a:gsLst>
          <a:lin ang="16200000" scaled="0"/>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6600000" sx="101000" sy="101000" rotWithShape="0">
              <a:srgbClr val="000000">
                <a:alpha val="75000"/>
              </a:srgbClr>
            </a:outerShdw>
          </a:effectLst>
        </a:effectStyle>
        <a:effectStyle>
          <a:effectLst>
            <a:outerShdw blurRad="50800" dir="5400000" sx="105000" sy="105000" algn="ctr" rotWithShape="0">
              <a:srgbClr val="000000">
                <a:alpha val="40000"/>
              </a:srgbClr>
            </a:outerShdw>
          </a:effectLst>
          <a:scene3d>
            <a:camera prst="orthographicFront">
              <a:rot lat="0" lon="0" rev="0"/>
            </a:camera>
            <a:lightRig rig="balanced" dir="t">
              <a:rot lat="0" lon="0" rev="4800000"/>
            </a:lightRig>
          </a:scene3d>
          <a:sp3d prstMaterial="matte">
            <a:bevelT w="63500" h="50800" prst="angle"/>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Espectro.thmx</Template>
  <TotalTime>1528</TotalTime>
  <Words>2210</Words>
  <Application>Microsoft Macintosh PowerPoint</Application>
  <PresentationFormat>Presentazione su schermo (4:3)</PresentationFormat>
  <Paragraphs>262</Paragraphs>
  <Slides>55</Slides>
  <Notes>13</Notes>
  <HiddenSlides>1</HiddenSlides>
  <MMClips>0</MMClips>
  <ScaleCrop>false</ScaleCrop>
  <HeadingPairs>
    <vt:vector size="6" baseType="variant">
      <vt:variant>
        <vt:lpstr>Caratteri utilizzati</vt:lpstr>
      </vt:variant>
      <vt:variant>
        <vt:i4>11</vt:i4>
      </vt:variant>
      <vt:variant>
        <vt:lpstr>Tema</vt:lpstr>
      </vt:variant>
      <vt:variant>
        <vt:i4>1</vt:i4>
      </vt:variant>
      <vt:variant>
        <vt:lpstr>Titoli diapositive</vt:lpstr>
      </vt:variant>
      <vt:variant>
        <vt:i4>55</vt:i4>
      </vt:variant>
    </vt:vector>
  </HeadingPairs>
  <TitlesOfParts>
    <vt:vector size="67" baseType="lpstr">
      <vt:lpstr>Arial</vt:lpstr>
      <vt:lpstr>Arial Narrow</vt:lpstr>
      <vt:lpstr>Calibri</vt:lpstr>
      <vt:lpstr>Corbel</vt:lpstr>
      <vt:lpstr>Courier New</vt:lpstr>
      <vt:lpstr>Oswald Light</vt:lpstr>
      <vt:lpstr>Oswald Regular</vt:lpstr>
      <vt:lpstr>Segoe UI</vt:lpstr>
      <vt:lpstr>Segoe UI Semibold</vt:lpstr>
      <vt:lpstr>Times New Roman</vt:lpstr>
      <vt:lpstr>Wingdings</vt:lpstr>
      <vt:lpstr>Espectro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EU Directive 2012/18/EU, 4 July 2012, “Seveso III”, Requirements</vt:lpstr>
      <vt:lpstr>EU Directive 2012/18/EU, 4 July 2012, “Seveso III”, Requirements</vt:lpstr>
      <vt:lpstr>EU Directive 2012/18/EU, 4 July 2012, “Seveso III”, Requirements</vt:lpstr>
      <vt:lpstr>EU Directive 2012/18/EU, 4 July 2012, “Seveso III”, Requirements</vt:lpstr>
      <vt:lpstr>EU Directive 2012/18/EU, 4 July 2012, “Seveso III”, Requirements</vt:lpstr>
      <vt:lpstr>Safety Report &amp; Safety Management System</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Tool</vt:lpstr>
      <vt:lpstr>Holistic composition towards a maturity model</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Pixeling</dc:creator>
  <cp:lastModifiedBy>Luca Fiorentini</cp:lastModifiedBy>
  <cp:revision>145</cp:revision>
  <cp:lastPrinted>2018-04-10T10:48:32Z</cp:lastPrinted>
  <dcterms:created xsi:type="dcterms:W3CDTF">2016-09-15T08:58:19Z</dcterms:created>
  <dcterms:modified xsi:type="dcterms:W3CDTF">2022-05-16T21:20:23Z</dcterms:modified>
</cp:coreProperties>
</file>